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76" r:id="rId3"/>
  </p:sldMasterIdLst>
  <p:notesMasterIdLst>
    <p:notesMasterId r:id="rId40"/>
  </p:notes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D070-BB94-403C-AB80-31EC65EA2AE4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AA776-D8DA-45E4-8110-291E920D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4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8E51D1-C66F-429F-8CD6-FDEC8D8F5CA8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684213"/>
            <a:ext cx="4541838" cy="3406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90" y="4316414"/>
            <a:ext cx="5037137" cy="4090987"/>
          </a:xfrm>
          <a:noFill/>
        </p:spPr>
        <p:txBody>
          <a:bodyPr wrap="square" lIns="93148" tIns="46574" rIns="93148" bIns="465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47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40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45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34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81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913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3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28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97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79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97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61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38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82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76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10201GeneralCampusV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25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139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102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676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314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76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25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308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10201GeneralCampusV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0A53A-361D-47DD-A98E-4F06F209499E}" type="slidenum">
              <a:rPr lang="en-US" sz="2400">
                <a:solidFill>
                  <a:srgbClr val="000000"/>
                </a:solidFill>
                <a:latin typeface="Times New Roman" pitchFamily="-65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442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351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378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920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20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38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3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11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38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53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568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9/3/2014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192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110203GeneralCampusV4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8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iowa.edu/~urphopix/classrooms/pages/BUd-02-06-4410-TJ-16.html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uiowa.edu/~urphopix/classrooms/pages/CLR-11-98-0937-07-RB.htm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uiowa.edu/~urphopix/classrooms/pages/CLR-11-98-0937-07-RB.htm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763000" cy="3382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Elizabeth J. Whitt</a:t>
            </a:r>
          </a:p>
          <a:p>
            <a:pPr indent="0"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Vice Provost and Dean for Undergraduate Education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30362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atin typeface="Calibri" panose="020F0502020204030204" pitchFamily="34" charset="0"/>
              </a:rPr>
              <a:t>Academics and Academic Expectations at UC Merced</a:t>
            </a:r>
            <a:endParaRPr lang="en-US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68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357984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In general: Students should expect to spend </a:t>
            </a:r>
            <a:r>
              <a:rPr lang="en-US" sz="3600" i="1" dirty="0" smtClean="0">
                <a:latin typeface="Calibri" panose="020F0502020204030204" pitchFamily="34" charset="0"/>
              </a:rPr>
              <a:t>at least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*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3</a:t>
            </a:r>
            <a:r>
              <a:rPr lang="en-US" sz="3600" dirty="0" smtClean="0">
                <a:latin typeface="Calibri" panose="020F0502020204030204" pitchFamily="34" charset="0"/>
              </a:rPr>
              <a:t> hours of effort outside of class </a:t>
            </a:r>
            <a:r>
              <a:rPr lang="en-US" sz="36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for every course unit</a:t>
            </a:r>
            <a:r>
              <a:rPr lang="en-US" sz="3600" dirty="0" smtClean="0">
                <a:latin typeface="Calibri" panose="020F0502020204030204" pitchFamily="34" charset="0"/>
              </a:rPr>
              <a:t>. </a:t>
            </a:r>
          </a:p>
          <a:p>
            <a:pPr marL="18288" indent="0">
              <a:buNone/>
            </a:pPr>
            <a:endParaRPr lang="en-US" sz="36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18288" indent="0">
              <a:buNone/>
            </a:pP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*</a:t>
            </a:r>
            <a:r>
              <a:rPr lang="en-US" sz="3600" dirty="0" smtClean="0">
                <a:latin typeface="Calibri" panose="020F0502020204030204" pitchFamily="34" charset="0"/>
              </a:rPr>
              <a:t>Depends on the student </a:t>
            </a:r>
            <a:r>
              <a:rPr lang="en-US" sz="3600" i="1" dirty="0" smtClean="0">
                <a:latin typeface="Calibri" panose="020F0502020204030204" pitchFamily="34" charset="0"/>
              </a:rPr>
              <a:t>and</a:t>
            </a:r>
            <a:r>
              <a:rPr lang="en-US" sz="3600" dirty="0" smtClean="0">
                <a:latin typeface="Calibri" panose="020F0502020204030204" pitchFamily="34" charset="0"/>
              </a:rPr>
              <a:t> the class.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7520940" cy="54864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How do course units translate into expected effort at </a:t>
            </a:r>
            <a:r>
              <a:rPr lang="en-US" sz="4400" dirty="0" err="1">
                <a:latin typeface="Calibri" panose="020F0502020204030204" pitchFamily="34" charset="0"/>
              </a:rPr>
              <a:t>UC</a:t>
            </a:r>
            <a:r>
              <a:rPr lang="en-US" sz="4400" dirty="0">
                <a:latin typeface="Calibri" panose="020F0502020204030204" pitchFamily="34" charset="0"/>
              </a:rPr>
              <a:t> Merced?</a:t>
            </a:r>
          </a:p>
        </p:txBody>
      </p:sp>
    </p:spTree>
    <p:extLst>
      <p:ext uri="{BB962C8B-B14F-4D97-AF65-F5344CB8AC3E}">
        <p14:creationId xmlns:p14="http://schemas.microsoft.com/office/powerpoint/2010/main" xmlns="" val="233410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7696200" cy="36575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3200" dirty="0">
                <a:latin typeface="Calibri" panose="020F0502020204030204" pitchFamily="34" charset="0"/>
              </a:rPr>
              <a:t>For a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</a:rPr>
              <a:t>15</a:t>
            </a:r>
            <a:r>
              <a:rPr lang="en-US" sz="3200" dirty="0">
                <a:latin typeface="Calibri" panose="020F0502020204030204" pitchFamily="34" charset="0"/>
              </a:rPr>
              <a:t>-unit course load, a student should expect to spend </a:t>
            </a:r>
            <a:r>
              <a:rPr lang="en-US" sz="3200" i="1" dirty="0">
                <a:solidFill>
                  <a:srgbClr val="FFC000"/>
                </a:solidFill>
                <a:latin typeface="Calibri" panose="020F0502020204030204" pitchFamily="34" charset="0"/>
              </a:rPr>
              <a:t>at least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</a:rPr>
              <a:t>45 </a:t>
            </a:r>
            <a:r>
              <a:rPr lang="en-US" sz="3200" dirty="0">
                <a:latin typeface="Calibri" panose="020F0502020204030204" pitchFamily="34" charset="0"/>
              </a:rPr>
              <a:t>hours a week on 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homework (writing </a:t>
            </a:r>
            <a:r>
              <a:rPr lang="en-US" sz="3200" dirty="0">
                <a:latin typeface="Calibri" panose="020F0502020204030204" pitchFamily="34" charset="0"/>
              </a:rPr>
              <a:t>assignments, lab write-ups, math problems), 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preparing </a:t>
            </a:r>
            <a:r>
              <a:rPr lang="en-US" sz="3200" dirty="0">
                <a:latin typeface="Calibri" panose="020F0502020204030204" pitchFamily="34" charset="0"/>
              </a:rPr>
              <a:t>for class (studying reading assignments, preparing for labs and discussions), 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studying </a:t>
            </a:r>
            <a:r>
              <a:rPr lang="en-US" sz="3200" dirty="0">
                <a:latin typeface="Calibri" panose="020F0502020204030204" pitchFamily="34" charset="0"/>
              </a:rPr>
              <a:t>notes after </a:t>
            </a:r>
            <a:r>
              <a:rPr lang="en-US" sz="3200" dirty="0" smtClean="0">
                <a:latin typeface="Calibri" panose="020F0502020204030204" pitchFamily="34" charset="0"/>
              </a:rPr>
              <a:t>class, and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 preparing for tests; writing papers.</a:t>
            </a:r>
            <a:endParaRPr lang="en-US" sz="32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7150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Time on Task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19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799" cy="3579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Courses can have quite different mixtures of lecture, homework, study, labs, and other activities. 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Regardless of the mix, they add up to a lot of work.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Which often takes students by surprise:</a:t>
            </a:r>
            <a:endParaRPr lang="en-US" sz="3200" dirty="0">
              <a:latin typeface="Calibri" panose="020F0502020204030204" pitchFamily="34" charset="0"/>
            </a:endParaRPr>
          </a:p>
          <a:p>
            <a:pPr marL="384048" lvl="1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“People told me college would be harder than high school, but it’s 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really harder than high school</a:t>
            </a:r>
            <a:r>
              <a:rPr lang="en-US" sz="2800" b="1" dirty="0" smtClean="0">
                <a:latin typeface="Calibri" panose="020F0502020204030204" pitchFamily="34" charset="0"/>
              </a:rPr>
              <a:t>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01" y="1447800"/>
            <a:ext cx="8115300" cy="54864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How do course units translate into expected effort at </a:t>
            </a:r>
            <a:r>
              <a:rPr lang="en-US" sz="3600" dirty="0" err="1">
                <a:latin typeface="Calibri" panose="020F0502020204030204" pitchFamily="34" charset="0"/>
              </a:rPr>
              <a:t>UC</a:t>
            </a:r>
            <a:r>
              <a:rPr lang="en-US" sz="3600" dirty="0">
                <a:latin typeface="Calibri" panose="020F0502020204030204" pitchFamily="34" charset="0"/>
              </a:rPr>
              <a:t> Merced?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85381" y="291230"/>
            <a:ext cx="68351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52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Lectures:  3½ hours per week.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Homework assignments:  2 hours or more per week.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Reading and studying:  6½ hours or more per week.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Total: this 4 unit class will require </a:t>
            </a:r>
            <a:r>
              <a:rPr lang="en-US" sz="36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at least</a:t>
            </a:r>
            <a:r>
              <a:rPr lang="en-US" sz="2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12 hours of time each week.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7520940" cy="54864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Calibri" panose="020F0502020204030204" pitchFamily="34" charset="0"/>
              </a:rPr>
              <a:t>Example:  </a:t>
            </a:r>
            <a:r>
              <a:rPr lang="en-US" sz="4000" dirty="0" err="1" smtClean="0">
                <a:latin typeface="Calibri" panose="020F0502020204030204" pitchFamily="34" charset="0"/>
              </a:rPr>
              <a:t>Psy</a:t>
            </a:r>
            <a:r>
              <a:rPr lang="en-US" sz="4000" dirty="0" smtClean="0">
                <a:latin typeface="Calibri" panose="020F0502020204030204" pitchFamily="34" charset="0"/>
              </a:rPr>
              <a:t> 10—Analysis of Psychological Data  (4 Units)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79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7673340" cy="3579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Lecture:  3 hours per week.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Discussion:  1 hour per week.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Laboratory:  2 hours per week.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Reading and studying:  6 or more hours per week.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Total:  this 4 unit class will require </a:t>
            </a:r>
            <a:r>
              <a:rPr lang="en-US" sz="36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at least</a:t>
            </a:r>
            <a:r>
              <a:rPr lang="en-US" sz="2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12 hours of time each week.</a:t>
            </a:r>
          </a:p>
          <a:p>
            <a:endParaRPr lang="en-US" sz="3200" dirty="0" smtClean="0">
              <a:latin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520940" cy="54864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Calibri" panose="020F0502020204030204" pitchFamily="34" charset="0"/>
              </a:rPr>
              <a:t>Example:  Bio 1—Contemporary Biology (4 units)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0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Students Do: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Effort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Key: Academic effort in college is different than academic effort in high school.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11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6553200"/>
            <a:ext cx="7543800" cy="914400"/>
          </a:xfrm>
        </p:spPr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What Students Do: </a:t>
            </a:r>
            <a:r>
              <a:rPr lang="en-US" sz="4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Effort</a:t>
            </a:r>
            <a:r>
              <a:rPr lang="en-US" sz="4400" dirty="0" smtClean="0">
                <a:latin typeface="Calibri" panose="020F0502020204030204" pitchFamily="34" charset="0"/>
              </a:rPr>
              <a:t/>
            </a:r>
            <a:br>
              <a:rPr lang="en-US" sz="4400" dirty="0" smtClean="0">
                <a:latin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</a:rPr>
              <a:t/>
            </a:r>
            <a:br>
              <a:rPr lang="en-US" sz="4400" dirty="0">
                <a:latin typeface="Calibri" panose="020F0502020204030204" pitchFamily="34" charset="0"/>
              </a:rPr>
            </a:br>
            <a:r>
              <a:rPr lang="en-US" sz="4400" dirty="0">
                <a:solidFill>
                  <a:srgbClr val="FFC000"/>
                </a:solidFill>
                <a:latin typeface="Calibri" panose="020F0502020204030204" pitchFamily="34" charset="0"/>
              </a:rPr>
              <a:t>&gt;</a:t>
            </a:r>
            <a:r>
              <a:rPr lang="en-US" sz="4400" dirty="0" smtClean="0">
                <a:latin typeface="Calibri" panose="020F0502020204030204" pitchFamily="34" charset="0"/>
              </a:rPr>
              <a:t>Longer timelines</a:t>
            </a:r>
            <a:br>
              <a:rPr lang="en-US" sz="4400" dirty="0" smtClean="0">
                <a:latin typeface="Calibri" panose="020F0502020204030204" pitchFamily="34" charset="0"/>
              </a:rPr>
            </a:br>
            <a:r>
              <a:rPr lang="en-US" sz="4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&lt;</a:t>
            </a:r>
            <a:r>
              <a:rPr lang="en-US" sz="4400" dirty="0" smtClean="0">
                <a:latin typeface="Calibri" panose="020F0502020204030204" pitchFamily="34" charset="0"/>
              </a:rPr>
              <a:t>Fewer deadlines</a:t>
            </a:r>
            <a:br>
              <a:rPr lang="en-US" sz="4400" dirty="0" smtClean="0">
                <a:latin typeface="Calibri" panose="020F0502020204030204" pitchFamily="34" charset="0"/>
              </a:rPr>
            </a:br>
            <a:r>
              <a:rPr lang="en-US" sz="4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&lt;</a:t>
            </a:r>
            <a:r>
              <a:rPr lang="en-US" sz="4400" dirty="0" smtClean="0">
                <a:latin typeface="Calibri" panose="020F0502020204030204" pitchFamily="34" charset="0"/>
              </a:rPr>
              <a:t>Fewer grades</a:t>
            </a:r>
            <a:br>
              <a:rPr lang="en-US" sz="4400" dirty="0" smtClean="0">
                <a:latin typeface="Calibri" panose="020F0502020204030204" pitchFamily="34" charset="0"/>
              </a:rPr>
            </a:br>
            <a:r>
              <a:rPr lang="en-US" sz="4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&gt;</a:t>
            </a:r>
            <a:r>
              <a:rPr lang="en-US" sz="4400" dirty="0" smtClean="0">
                <a:latin typeface="Calibri" panose="020F0502020204030204" pitchFamily="34" charset="0"/>
              </a:rPr>
              <a:t>Greater independence</a:t>
            </a:r>
            <a:br>
              <a:rPr lang="en-US" sz="4400" dirty="0" smtClean="0">
                <a:latin typeface="Calibri" panose="020F0502020204030204" pitchFamily="34" charset="0"/>
              </a:rPr>
            </a:br>
            <a:r>
              <a:rPr lang="en-US" sz="4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&gt;</a:t>
            </a:r>
            <a:r>
              <a:rPr lang="en-US" sz="4400" dirty="0" smtClean="0">
                <a:latin typeface="Calibri" panose="020F0502020204030204" pitchFamily="34" charset="0"/>
              </a:rPr>
              <a:t>Greater student control and responsibility</a:t>
            </a:r>
            <a:br>
              <a:rPr lang="en-US" sz="4400" dirty="0" smtClean="0">
                <a:latin typeface="Calibri" panose="020F0502020204030204" pitchFamily="34" charset="0"/>
              </a:rPr>
            </a:br>
            <a:r>
              <a:rPr lang="en-US" sz="4400" dirty="0" smtClean="0">
                <a:latin typeface="Calibri" panose="020F0502020204030204" pitchFamily="34" charset="0"/>
              </a:rPr>
              <a:t/>
            </a:r>
            <a:br>
              <a:rPr lang="en-US" sz="4400" dirty="0" smtClean="0">
                <a:latin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57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What are lectures like?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828800"/>
            <a:ext cx="4953000" cy="42672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They tend to be large.</a:t>
            </a:r>
          </a:p>
          <a:p>
            <a:pPr marL="457200" indent="-457200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Material is fast-paced, complex.</a:t>
            </a:r>
          </a:p>
          <a:p>
            <a:pPr marL="457200" indent="-457200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They require careful preparation by students and by faculty.</a:t>
            </a:r>
          </a:p>
          <a:p>
            <a:pPr marL="457200" indent="-457200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They require students to  focus, perhaps even more than in smaller classes.</a:t>
            </a: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 descr="large lecture 1.jpe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641882"/>
            <a:ext cx="3124200" cy="3311118"/>
          </a:xfrm>
        </p:spPr>
      </p:pic>
    </p:spTree>
    <p:extLst>
      <p:ext uri="{BB962C8B-B14F-4D97-AF65-F5344CB8AC3E}">
        <p14:creationId xmlns:p14="http://schemas.microsoft.com/office/powerpoint/2010/main" xmlns="" val="136285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What about discussions?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5334000" cy="3978058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Some classes are smaller and allow a more interactive style of instruction.</a:t>
            </a:r>
          </a:p>
          <a:p>
            <a:pPr marL="457200" indent="-457200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Large, lecture-style classes often have smaller discussion sections too.</a:t>
            </a:r>
          </a:p>
          <a:p>
            <a:pPr marL="457200" indent="-457200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Again, preparation and focus are  key.  But so is participation.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5" name="Picture 5" descr="ARTd-03-03-3101-TJ-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352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490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labs?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4724400" cy="391363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</a:pPr>
            <a:r>
              <a:rPr lang="en-US" sz="3600" dirty="0" smtClean="0"/>
              <a:t>Labs involve small groups of students working to gain first-hand experience of what they are studying.</a:t>
            </a:r>
          </a:p>
          <a:p>
            <a:pPr>
              <a:buClr>
                <a:srgbClr val="FFC000"/>
              </a:buClr>
            </a:pPr>
            <a:r>
              <a:rPr lang="en-US" sz="3600" dirty="0" smtClean="0"/>
              <a:t>Preparation is required.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5" name="Content Placeholder 4" descr="lab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905000"/>
            <a:ext cx="3307382" cy="2209800"/>
          </a:xfrm>
        </p:spPr>
      </p:pic>
    </p:spTree>
    <p:extLst>
      <p:ext uri="{BB962C8B-B14F-4D97-AF65-F5344CB8AC3E}">
        <p14:creationId xmlns:p14="http://schemas.microsoft.com/office/powerpoint/2010/main" xmlns="" val="168828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162800" cy="3657599"/>
          </a:xfrm>
        </p:spPr>
        <p:txBody>
          <a:bodyPr>
            <a:noAutofit/>
          </a:bodyPr>
          <a:lstStyle/>
          <a:p>
            <a:pPr marL="571500" indent="-571500"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Welcome!</a:t>
            </a:r>
          </a:p>
          <a:p>
            <a:pPr marL="571500" indent="-571500"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What can your student expect in classes?</a:t>
            </a:r>
          </a:p>
          <a:p>
            <a:pPr marL="571500" indent="-571500"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What is general education all about?</a:t>
            </a:r>
          </a:p>
          <a:p>
            <a:pPr marL="571500" indent="-571500">
              <a:buClr>
                <a:srgbClr val="FFC000"/>
              </a:buClr>
            </a:pPr>
            <a:r>
              <a:rPr lang="en-US" sz="3600" dirty="0">
                <a:latin typeface="Calibri" panose="020F0502020204030204" pitchFamily="34" charset="0"/>
              </a:rPr>
              <a:t>What does your student need to do to succeed?</a:t>
            </a:r>
          </a:p>
          <a:p>
            <a:pPr marL="18288" indent="0">
              <a:buNone/>
            </a:pP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54864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Calibri" panose="020F0502020204030204" pitchFamily="34" charset="0"/>
              </a:rPr>
              <a:t>Overview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8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410473" cy="3579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My son or daughter is going to be a (medical doctor, engineer, linguist, insert your special interest here).  Why does he need to study things outside that discipline?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For one thing:  Part of the University’s job is to create well educated, informed, well-rounded citizens.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For another:  Many of the skills employers want are developed first in the general education curriculum: effective written and oral communication, integrative thinking, critical thinking, teamwork . . . </a:t>
            </a:r>
          </a:p>
          <a:p>
            <a:pPr>
              <a:buNone/>
            </a:pP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20940" cy="54864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</a:rPr>
              <a:t>Why Spend Time on General Education?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19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3960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93%: </a:t>
            </a:r>
            <a:r>
              <a:rPr lang="en-US" sz="2800" dirty="0">
                <a:latin typeface="Calibri" panose="020F0502020204030204" pitchFamily="34" charset="0"/>
              </a:rPr>
              <a:t>“a candidate’s demonstrated capacity </a:t>
            </a:r>
            <a:r>
              <a:rPr lang="en-US" sz="2800" dirty="0" smtClean="0">
                <a:latin typeface="Calibri" panose="020F0502020204030204" pitchFamily="34" charset="0"/>
              </a:rPr>
              <a:t>to think </a:t>
            </a:r>
            <a:r>
              <a:rPr lang="en-US" sz="2800" dirty="0">
                <a:latin typeface="Calibri" panose="020F0502020204030204" pitchFamily="34" charset="0"/>
              </a:rPr>
              <a:t>critically, communicate clearly, and solve complex problems is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more important </a:t>
            </a:r>
            <a:r>
              <a:rPr lang="en-US" sz="2800" dirty="0">
                <a:latin typeface="Calibri" panose="020F0502020204030204" pitchFamily="34" charset="0"/>
              </a:rPr>
              <a:t>than their undergraduate major.”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90+%: those they hire must demonstrate </a:t>
            </a:r>
            <a:r>
              <a:rPr lang="en-US" sz="2800" dirty="0">
                <a:latin typeface="Calibri" panose="020F0502020204030204" pitchFamily="34" charset="0"/>
              </a:rPr>
              <a:t>ethical judgment and integrity; intercultural skills; and the </a:t>
            </a:r>
            <a:r>
              <a:rPr lang="en-US" sz="2800" dirty="0" smtClean="0">
                <a:latin typeface="Calibri" panose="020F0502020204030204" pitchFamily="34" charset="0"/>
              </a:rPr>
              <a:t>capacity for </a:t>
            </a:r>
            <a:r>
              <a:rPr lang="en-US" sz="2800" dirty="0">
                <a:latin typeface="Calibri" panose="020F0502020204030204" pitchFamily="34" charset="0"/>
              </a:rPr>
              <a:t>continued new learning.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75+%: colleges should place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more emphasis </a:t>
            </a:r>
            <a:r>
              <a:rPr lang="en-US" sz="2800" dirty="0" smtClean="0">
                <a:latin typeface="Calibri" panose="020F0502020204030204" pitchFamily="34" charset="0"/>
              </a:rPr>
              <a:t>on: critical thinking, complex problem-solving, written and oral communication.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886700" cy="5486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National Survey of Employers (</a:t>
            </a:r>
            <a:r>
              <a:rPr lang="en-US" sz="4000" dirty="0" err="1" smtClean="0">
                <a:latin typeface="Calibri" panose="020F0502020204030204" pitchFamily="34" charset="0"/>
              </a:rPr>
              <a:t>AAC&amp;U</a:t>
            </a:r>
            <a:r>
              <a:rPr lang="en-US" sz="4000" dirty="0" smtClean="0">
                <a:latin typeface="Calibri" panose="020F0502020204030204" pitchFamily="34" charset="0"/>
              </a:rPr>
              <a:t> 2013)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8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10473" cy="3579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University Requirements – all UCM Students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</a:rPr>
              <a:t>Writing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</a:rPr>
              <a:t>Math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</a:rPr>
              <a:t>CORE 001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School and Major Requirements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Subjects outside the major, intending to provide breadth to a student’s program: History, English, Psychology, Biology, Math, Sociology, Political Science, and on and on.</a:t>
            </a:r>
          </a:p>
          <a:p>
            <a:pPr>
              <a:buNone/>
            </a:pP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520940" cy="54864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Calibri" panose="020F0502020204030204" pitchFamily="34" charset="0"/>
              </a:rPr>
              <a:t>General Education at UCM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51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357984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Fall 2013 FY </a:t>
            </a:r>
            <a:r>
              <a:rPr lang="en-US" sz="3200" dirty="0" smtClean="0">
                <a:latin typeface="Calibri" panose="020F0502020204030204" pitchFamily="34" charset="0"/>
              </a:rPr>
              <a:t>students in academic difficulty (at least 1 D or F) at midterm: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73% </a:t>
            </a:r>
            <a:r>
              <a:rPr lang="en-US" sz="3200" dirty="0" smtClean="0">
                <a:latin typeface="Calibri" panose="020F0502020204030204" pitchFamily="34" charset="0"/>
              </a:rPr>
              <a:t>I don’t allow enough time out of class to meet requirements of my courses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62% </a:t>
            </a:r>
            <a:r>
              <a:rPr lang="en-US" sz="3200" dirty="0" smtClean="0">
                <a:latin typeface="Calibri" panose="020F0502020204030204" pitchFamily="34" charset="0"/>
              </a:rPr>
              <a:t>I haven’t used available tutoring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60% </a:t>
            </a:r>
            <a:r>
              <a:rPr lang="en-US" sz="3200" dirty="0" smtClean="0">
                <a:latin typeface="Calibri" panose="020F0502020204030204" pitchFamily="34" charset="0"/>
              </a:rPr>
              <a:t>I haven’t met with my instructors to get help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55% </a:t>
            </a:r>
            <a:r>
              <a:rPr lang="en-US" sz="3200" dirty="0" smtClean="0">
                <a:latin typeface="Calibri" panose="020F0502020204030204" pitchFamily="34" charset="0"/>
              </a:rPr>
              <a:t>In my approach to my classes, I have good intentions but I don’t follow through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7520940" cy="54864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Keys to Student Success -- What UCM Students Say: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6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3657599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lvl="1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I should have started sooner</a:t>
            </a:r>
          </a:p>
          <a:p>
            <a:pPr lvl="1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I should have studied harder</a:t>
            </a:r>
          </a:p>
          <a:p>
            <a:pPr lvl="1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I should have gone to class more often</a:t>
            </a:r>
          </a:p>
          <a:p>
            <a:pPr lvl="1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I should have done more practice problems</a:t>
            </a:r>
          </a:p>
          <a:p>
            <a:pPr lvl="1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I should have gone to the instructor’s office hours </a:t>
            </a:r>
          </a:p>
          <a:p>
            <a:pPr lvl="1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I should have asked for help</a:t>
            </a:r>
          </a:p>
          <a:p>
            <a:pPr lvl="1"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I should have taken my academics more seriously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191500" cy="5486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Keys to student success at UCM: </a:t>
            </a:r>
            <a:r>
              <a:rPr lang="en-US" sz="4000" dirty="0">
                <a:latin typeface="Calibri" panose="020F0502020204030204" pitchFamily="34" charset="0"/>
              </a:rPr>
              <a:t>Typical end-of-semester </a:t>
            </a:r>
            <a:r>
              <a:rPr lang="en-US" sz="4000" dirty="0" smtClean="0">
                <a:latin typeface="Calibri" panose="020F0502020204030204" pitchFamily="34" charset="0"/>
              </a:rPr>
              <a:t>comments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50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703236"/>
            <a:ext cx="7810500" cy="3579849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Manage time effectively.</a:t>
            </a:r>
          </a:p>
          <a:p>
            <a:pPr marL="457200" indent="-457200"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Develop </a:t>
            </a:r>
            <a:r>
              <a:rPr lang="en-US" sz="3600" i="1" dirty="0" smtClean="0">
                <a:latin typeface="Calibri" panose="020F0502020204030204" pitchFamily="34" charset="0"/>
              </a:rPr>
              <a:t>and use </a:t>
            </a:r>
            <a:r>
              <a:rPr lang="en-US" sz="3600" dirty="0" smtClean="0">
                <a:latin typeface="Calibri" panose="020F0502020204030204" pitchFamily="34" charset="0"/>
              </a:rPr>
              <a:t>good study skills and habits. </a:t>
            </a:r>
            <a:r>
              <a:rPr lang="en-US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From DAY ONE</a:t>
            </a:r>
            <a:r>
              <a:rPr lang="en-US" sz="36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Work hard (and smart).</a:t>
            </a:r>
          </a:p>
          <a:p>
            <a:pPr marL="457200" indent="-457200"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Use all available resources.</a:t>
            </a:r>
          </a:p>
          <a:p>
            <a:pPr marL="457200" indent="-457200"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Don’t cheat.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*</a:t>
            </a:r>
            <a:r>
              <a:rPr lang="en-US" sz="3200" dirty="0" smtClean="0">
                <a:latin typeface="Calibri" panose="020F0502020204030204" pitchFamily="34" charset="0"/>
              </a:rPr>
              <a:t>So you can be helpful when the time comes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066800"/>
            <a:ext cx="7520940" cy="54864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Calibri" panose="020F0502020204030204" pitchFamily="34" charset="0"/>
              </a:rPr>
              <a:t>Keys to Student Success at </a:t>
            </a:r>
            <a:r>
              <a:rPr lang="en-US" sz="4000" dirty="0" err="1" smtClean="0">
                <a:latin typeface="Calibri" panose="020F0502020204030204" pitchFamily="34" charset="0"/>
              </a:rPr>
              <a:t>UC</a:t>
            </a:r>
            <a:r>
              <a:rPr lang="en-US" sz="4000" dirty="0" smtClean="0">
                <a:latin typeface="Calibri" panose="020F0502020204030204" pitchFamily="34" charset="0"/>
              </a:rPr>
              <a:t> Merced</a:t>
            </a:r>
            <a:r>
              <a:rPr lang="en-US" sz="40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*</a:t>
            </a:r>
            <a:endParaRPr lang="en-US" sz="40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 descr="http://www.uiowa.edu/~fyi/issues/issues2007_v44/12102007/photos/Fog-Bridge-B&amp;W2Grai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3013542" cy="18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184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3579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Go to class! And use time </a:t>
            </a:r>
            <a:r>
              <a:rPr lang="en-US" sz="28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between</a:t>
            </a:r>
            <a:r>
              <a:rPr lang="en-US" sz="2800" dirty="0" smtClean="0">
                <a:latin typeface="Calibri" panose="020F0502020204030204" pitchFamily="34" charset="0"/>
              </a:rPr>
              <a:t> classes to do homework and study.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Keep a calendar with all due dates and assignments (course syllabus) and other commitments.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Don’t procrastinate; allow enough time to prepare and review.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Allow time for other activities.  Yes, your students should study and go to class, but they should also eat, do laundry, work out, see a movie, spend time with friends, get involved in the community. And sleep.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520940" cy="54864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</a:rPr>
              <a:t>Time Management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44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9575"/>
            <a:ext cx="8610600" cy="36560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Reading and studying are not the same thing.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Know what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you</a:t>
            </a:r>
            <a:r>
              <a:rPr lang="en-US" sz="2800" dirty="0" smtClean="0">
                <a:latin typeface="Calibri" panose="020F0502020204030204" pitchFamily="34" charset="0"/>
              </a:rPr>
              <a:t> need to do to be successful.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Be prepared: for class, for labs, for exams.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Don’t fall behind.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Start papers early.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Know how you are doing </a:t>
            </a:r>
          </a:p>
          <a:p>
            <a:pPr marL="18288" indent="0">
              <a:buClr>
                <a:srgbClr val="FFC000"/>
              </a:buClr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in the class: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Calibri" panose="020F0502020204030204" pitchFamily="34" charset="0"/>
              </a:rPr>
              <a:t>Mid-semester grades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Office hours</a:t>
            </a:r>
          </a:p>
          <a:p>
            <a:pPr marL="0" lvl="1" indent="0">
              <a:buNone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lvl="1"/>
            <a:endParaRPr lang="en-US" sz="2800" b="1" dirty="0" smtClean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7543800" cy="914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Calibri" panose="020F0502020204030204" pitchFamily="34" charset="0"/>
              </a:rPr>
              <a:t>Good Study Skills – make them a habit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5" name="Picture 11" descr="CLR-10-99-1420-03-R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432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126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3656049"/>
          </a:xfrm>
        </p:spPr>
        <p:txBody>
          <a:bodyPr>
            <a:noAutofit/>
          </a:bodyPr>
          <a:lstStyle/>
          <a:p>
            <a:pPr marL="384048" lvl="1" indent="0">
              <a:buNone/>
            </a:pPr>
            <a:r>
              <a:rPr lang="en-US" sz="4400" b="1" dirty="0" smtClean="0">
                <a:latin typeface="Calibri" panose="020F0502020204030204" pitchFamily="34" charset="0"/>
              </a:rPr>
              <a:t>Mid-semester Grades:</a:t>
            </a:r>
          </a:p>
          <a:p>
            <a:pPr marL="384048" lvl="1" indent="0">
              <a:buNone/>
            </a:pPr>
            <a:r>
              <a:rPr lang="en-US" sz="4400" b="1" dirty="0" smtClean="0">
                <a:latin typeface="Calibri" panose="020F0502020204030204" pitchFamily="34" charset="0"/>
              </a:rPr>
              <a:t>October 21, 2014 </a:t>
            </a:r>
          </a:p>
          <a:p>
            <a:pPr marL="0" lvl="1" indent="0">
              <a:buNone/>
            </a:pPr>
            <a:endParaRPr lang="en-US" sz="3200" b="1" dirty="0" smtClean="0">
              <a:latin typeface="Calibri" panose="020F0502020204030204" pitchFamily="34" charset="0"/>
            </a:endParaRPr>
          </a:p>
          <a:p>
            <a:pPr lvl="1"/>
            <a:endParaRPr lang="en-US" sz="3200" b="1" dirty="0" smtClean="0">
              <a:latin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5" name="Picture 11" descr="CLR-10-99-1420-03-R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432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802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3579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Every class has a syllabus -- the roadmap of the class.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</a:rPr>
              <a:t>A clear list of expectations (students and faculty member) and outcomes.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</a:rPr>
              <a:t>Specific deadlines, due dates, and evaluation criteria.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</a:rPr>
              <a:t>So read the syllabus. </a:t>
            </a:r>
            <a:r>
              <a:rPr lang="en-US" sz="28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 lot</a:t>
            </a:r>
            <a:r>
              <a:rPr lang="en-US" sz="2800" dirty="0" smtClean="0">
                <a:latin typeface="Calibri" panose="020F0502020204030204" pitchFamily="34" charset="0"/>
              </a:rPr>
              <a:t>.  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Obtain all course materials specified by the instructor; </a:t>
            </a:r>
            <a:r>
              <a:rPr lang="en-US" sz="2800" i="1" u="sng" dirty="0" smtClean="0">
                <a:latin typeface="Calibri" panose="020F0502020204030204" pitchFamily="34" charset="0"/>
              </a:rPr>
              <a:t>this includes textbooks</a:t>
            </a:r>
            <a:r>
              <a:rPr lang="en-US" sz="2800" dirty="0" smtClean="0">
                <a:latin typeface="Calibri" panose="020F0502020204030204" pitchFamily="34" charset="0"/>
              </a:rPr>
              <a:t>. Yes, they can be expensive, but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required readings really are required</a:t>
            </a:r>
            <a:r>
              <a:rPr lang="en-US" sz="2800" dirty="0" smtClean="0">
                <a:latin typeface="Calibri" panose="020F0502020204030204" pitchFamily="34" charset="0"/>
              </a:rPr>
              <a:t>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</a:rPr>
              <a:t>For the sake of your student’s success, she or he should avoid counting on sharing readings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with classmates or friends.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520940" cy="54864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</a:rPr>
              <a:t>Know Course Expectations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83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4000" dirty="0" smtClean="0">
                <a:latin typeface="Calibri" panose="020F0502020204030204" pitchFamily="34" charset="0"/>
              </a:rPr>
              <a:t>What does your student expect of her/his academic experiences at UCM?</a:t>
            </a:r>
          </a:p>
          <a:p>
            <a:pPr>
              <a:buClr>
                <a:srgbClr val="FFC000"/>
              </a:buClr>
            </a:pPr>
            <a:r>
              <a:rPr lang="en-US" sz="4000" dirty="0" smtClean="0">
                <a:latin typeface="Calibri" panose="020F0502020204030204" pitchFamily="34" charset="0"/>
              </a:rPr>
              <a:t>What do you expect?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8768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How would you describe your student as a student?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0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34" y="2133600"/>
            <a:ext cx="8305800" cy="3579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College shouldn’t be easy. It should be rewarding and fun and meaningful, but not easy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Putting in time isn’t the same as working smart. Or hard.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Challenges can be overcome; new learning is part of the experience!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Being a full-time student is a full-time job, deserving of effort, pride, personal investment, and personal responsibility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Academics.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Other forms of involvement: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libri" panose="020F0502020204030204" pitchFamily="34" charset="0"/>
              </a:rPr>
              <a:t>research, clubs, organizations, </a:t>
            </a:r>
          </a:p>
          <a:p>
            <a:pPr marL="1115568" lvl="3" indent="0">
              <a:buNone/>
            </a:pPr>
            <a:r>
              <a:rPr lang="en-US" sz="2300" dirty="0" smtClean="0">
                <a:latin typeface="Calibri" panose="020F0502020204030204" pitchFamily="34" charset="0"/>
              </a:rPr>
              <a:t>community service.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Part-time employment.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Work Hard – </a:t>
            </a:r>
            <a:r>
              <a:rPr lang="en-US" dirty="0">
                <a:latin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</a:rPr>
              <a:t>nd Smart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5" descr="http://www.uiowa.edu/icru/images/SR-4-99-1121-12-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910" y="4724400"/>
            <a:ext cx="266412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056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305800" cy="3579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Honesty and integrity are essential values of any academic community.</a:t>
            </a:r>
          </a:p>
          <a:p>
            <a:pPr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Academic dishonesty: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Calibri" panose="020F0502020204030204" pitchFamily="34" charset="0"/>
              </a:rPr>
              <a:t>Plagiarism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Calibri" panose="020F0502020204030204" pitchFamily="34" charset="0"/>
              </a:rPr>
              <a:t>Cheating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Calibri" panose="020F0502020204030204" pitchFamily="34" charset="0"/>
              </a:rPr>
              <a:t>Unauthorized collaboration</a:t>
            </a:r>
          </a:p>
          <a:p>
            <a:pPr>
              <a:buClr>
                <a:srgbClr val="FFC000"/>
              </a:buClr>
            </a:pPr>
            <a:r>
              <a:rPr lang="en-US" sz="3600" dirty="0" smtClean="0">
                <a:latin typeface="Calibri" panose="020F0502020204030204" pitchFamily="34" charset="0"/>
              </a:rPr>
              <a:t>There are serious consequences for academic dishonesty.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Don’t Cheat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73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530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The University Does: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Support and Challenge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Key: We expect your student to be successful and we provide lots of resources to help him or her succeed.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52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357984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Fall 2013 FY </a:t>
            </a:r>
            <a:r>
              <a:rPr lang="en-US" sz="3200" dirty="0" smtClean="0">
                <a:latin typeface="Calibri" panose="020F0502020204030204" pitchFamily="34" charset="0"/>
              </a:rPr>
              <a:t>students in academic difficulty (at least 1 D or F) at midterm: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73% </a:t>
            </a:r>
            <a:r>
              <a:rPr lang="en-US" sz="3200" dirty="0" smtClean="0">
                <a:latin typeface="Calibri" panose="020F0502020204030204" pitchFamily="34" charset="0"/>
              </a:rPr>
              <a:t>I don’t allow enough time out of class to meet requirements of my courses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62% </a:t>
            </a:r>
            <a:r>
              <a:rPr lang="en-US" sz="3200" dirty="0" smtClean="0">
                <a:latin typeface="Calibri" panose="020F0502020204030204" pitchFamily="34" charset="0"/>
              </a:rPr>
              <a:t>I haven’t used available tutoring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60% </a:t>
            </a:r>
            <a:r>
              <a:rPr lang="en-US" sz="3200" dirty="0" smtClean="0">
                <a:latin typeface="Calibri" panose="020F0502020204030204" pitchFamily="34" charset="0"/>
              </a:rPr>
              <a:t>I haven’t met with my instructors to get help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55% </a:t>
            </a:r>
            <a:r>
              <a:rPr lang="en-US" sz="3200" dirty="0" smtClean="0">
                <a:latin typeface="Calibri" panose="020F0502020204030204" pitchFamily="34" charset="0"/>
              </a:rPr>
              <a:t>In my approach to my classes, I have good intentions but I don’t follow through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7520940" cy="54864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Keys to Student Success -- What UCM Students Say: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2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7772400" cy="3962400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Tutoring: courses, writing</a:t>
            </a:r>
            <a:endParaRPr lang="en-US" sz="2800" dirty="0">
              <a:latin typeface="Calibri" panose="020F0502020204030204" pitchFamily="34" charset="0"/>
            </a:endParaRPr>
          </a:p>
          <a:p>
            <a:pPr lvl="1">
              <a:buClr>
                <a:srgbClr val="FFC000"/>
              </a:buClr>
            </a:pP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</a:rPr>
              <a:t>Faculty Office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Hours</a:t>
            </a:r>
          </a:p>
          <a:p>
            <a:pPr lvl="1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Academic Advisors</a:t>
            </a:r>
            <a:endParaRPr lang="en-US" sz="2800" dirty="0">
              <a:latin typeface="Calibri" panose="020F0502020204030204" pitchFamily="34" charset="0"/>
            </a:endParaRPr>
          </a:p>
          <a:p>
            <a:pPr lvl="1">
              <a:buClr>
                <a:srgbClr val="FFC000"/>
              </a:buClr>
            </a:pPr>
            <a:r>
              <a:rPr lang="en-US" sz="2800" dirty="0">
                <a:latin typeface="Calibri" panose="020F0502020204030204" pitchFamily="34" charset="0"/>
              </a:rPr>
              <a:t>Peer </a:t>
            </a:r>
            <a:r>
              <a:rPr lang="en-US" sz="2800" dirty="0" smtClean="0">
                <a:latin typeface="Calibri" panose="020F0502020204030204" pitchFamily="34" charset="0"/>
              </a:rPr>
              <a:t>Advisors</a:t>
            </a:r>
          </a:p>
          <a:p>
            <a:pPr lvl="1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Health and Wellness Services</a:t>
            </a:r>
          </a:p>
          <a:p>
            <a:pPr lvl="1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Workshops: writing, study skills, time management</a:t>
            </a:r>
          </a:p>
          <a:p>
            <a:pPr lvl="1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Residence Life Staff</a:t>
            </a:r>
          </a:p>
          <a:p>
            <a:pPr lvl="1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Career Services/Professional Advancement</a:t>
            </a:r>
          </a:p>
          <a:p>
            <a:pPr lvl="1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STEM Resource Center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7734300" cy="548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Use </a:t>
            </a:r>
            <a:r>
              <a:rPr lang="en-US" i="1" dirty="0" smtClean="0">
                <a:latin typeface="Calibri" panose="020F0502020204030204" pitchFamily="34" charset="0"/>
              </a:rPr>
              <a:t>all</a:t>
            </a:r>
            <a:r>
              <a:rPr lang="en-US" dirty="0" smtClean="0">
                <a:latin typeface="Calibri" panose="020F0502020204030204" pitchFamily="34" charset="0"/>
              </a:rPr>
              <a:t> available resources – We are here to help your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student be successful.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706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25505"/>
            <a:ext cx="8458200" cy="357984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The faculty at UC Merced have been successful students!  They can help your student with the process of learning how to learn.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Their advice on how to set goals, manage time, and enjoy learning is a valuable resource.</a:t>
            </a:r>
          </a:p>
          <a:p>
            <a:pPr>
              <a:buClr>
                <a:srgbClr val="FFC000"/>
              </a:buClr>
            </a:pPr>
            <a:r>
              <a:rPr lang="en-US" sz="3200" dirty="0" smtClean="0">
                <a:latin typeface="Calibri" panose="020F0502020204030204" pitchFamily="34" charset="0"/>
              </a:rPr>
              <a:t>Where does a student access that resource?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Office hours!</a:t>
            </a:r>
            <a:endParaRPr lang="en-US" sz="32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97140" cy="70104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Calibri" panose="020F0502020204030204" pitchFamily="34" charset="0"/>
              </a:rPr>
              <a:t>Faculty are Resources, Too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5" descr="small clas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3085" y="5029200"/>
            <a:ext cx="2408932" cy="16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0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53000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What Can Families Do?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Support and Challenge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</a:rPr>
              <a:t>You play a significant role in your student’s success. 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Support</a:t>
            </a:r>
            <a:r>
              <a:rPr lang="en-US" sz="3600" dirty="0" smtClean="0">
                <a:latin typeface="Calibri" panose="020F0502020204030204" pitchFamily="34" charset="0"/>
              </a:rPr>
              <a:t>: encouragement, independence, information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Challenge</a:t>
            </a:r>
            <a:r>
              <a:rPr lang="en-US" sz="3600" dirty="0" smtClean="0">
                <a:latin typeface="Calibri" panose="020F0502020204030204" pitchFamily="34" charset="0"/>
              </a:rPr>
              <a:t>: encouragement, independence, information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50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9050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does your student need to do to succeed at UCM?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09600" y="5303520"/>
            <a:ext cx="3810000" cy="7010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28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How do we get from here…</a:t>
            </a:r>
            <a:endParaRPr lang="en-US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562600" y="5379720"/>
            <a:ext cx="3200400" cy="54864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28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…to here?</a:t>
            </a:r>
            <a:endParaRPr lang="en-US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8" descr="Ori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95600"/>
            <a:ext cx="2286000" cy="2286000"/>
          </a:xfrm>
          <a:prstGeom prst="rect">
            <a:avLst/>
          </a:prstGeom>
        </p:spPr>
      </p:pic>
      <p:pic>
        <p:nvPicPr>
          <p:cNvPr id="11" name="Content Placeholder 9" descr="Commenc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7652" y="2895600"/>
            <a:ext cx="2057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6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71732" y="1568337"/>
            <a:ext cx="5791200" cy="4370388"/>
          </a:xfrm>
        </p:spPr>
        <p:txBody>
          <a:bodyPr rtlCol="0">
            <a:noAutofit/>
          </a:bodyPr>
          <a:lstStyle/>
          <a:p>
            <a:pPr marL="576072" indent="-4572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>
                <a:srgbClr val="FFC000"/>
              </a:buClr>
              <a:defRPr/>
            </a:pPr>
            <a:r>
              <a:rPr lang="en-US" sz="3200" b="1" dirty="0" smtClean="0">
                <a:latin typeface="Calibri" panose="020F0502020204030204" pitchFamily="34" charset="0"/>
              </a:rPr>
              <a:t>What </a:t>
            </a: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</a:rPr>
              <a:t>students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</a:rPr>
              <a:t>do -- time and </a:t>
            </a:r>
            <a:r>
              <a:rPr lang="en-US" sz="3200" b="1" dirty="0" smtClean="0">
                <a:latin typeface="Calibri" panose="020F0502020204030204" pitchFamily="34" charset="0"/>
              </a:rPr>
              <a:t>energy focused on academics and other educational experiences.</a:t>
            </a:r>
          </a:p>
          <a:p>
            <a:pPr marL="576072" indent="-4572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>
                <a:srgbClr val="FFC000"/>
              </a:buClr>
              <a:defRPr/>
            </a:pPr>
            <a:endParaRPr lang="en-US" sz="3200" b="1" dirty="0">
              <a:latin typeface="Calibri" panose="020F0502020204030204" pitchFamily="34" charset="0"/>
            </a:endParaRPr>
          </a:p>
          <a:p>
            <a:pPr marL="576072" indent="-4572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>
                <a:srgbClr val="FFC000"/>
              </a:buClr>
              <a:defRPr/>
            </a:pPr>
            <a:r>
              <a:rPr lang="en-US" sz="3200" b="1" dirty="0" smtClean="0">
                <a:latin typeface="Calibri" panose="020F0502020204030204" pitchFamily="34" charset="0"/>
              </a:rPr>
              <a:t>What </a:t>
            </a:r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the university</a:t>
            </a:r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</a:rPr>
              <a:t>does – using effective tools to help students be successful.</a:t>
            </a:r>
          </a:p>
          <a:p>
            <a:pPr marL="576072" indent="-4572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>
                <a:srgbClr val="FFC000"/>
              </a:buClr>
              <a:defRPr/>
            </a:pPr>
            <a:endParaRPr lang="en-US" sz="3200" b="1" dirty="0" smtClean="0">
              <a:latin typeface="Calibri" panose="020F0502020204030204" pitchFamily="34" charset="0"/>
            </a:endParaRPr>
          </a:p>
          <a:p>
            <a:pPr marL="576072" indent="-4572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>
                <a:srgbClr val="FFC000"/>
              </a:buClr>
              <a:defRPr/>
            </a:pPr>
            <a:r>
              <a:rPr lang="en-US" sz="3200" b="1" dirty="0" smtClean="0">
                <a:latin typeface="Calibri" panose="020F0502020204030204" pitchFamily="34" charset="0"/>
              </a:rPr>
              <a:t>And </a:t>
            </a:r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families</a:t>
            </a:r>
            <a:r>
              <a:rPr lang="en-US" sz="3200" b="1" dirty="0" smtClean="0">
                <a:latin typeface="Calibri" panose="020F0502020204030204" pitchFamily="34" charset="0"/>
              </a:rPr>
              <a:t> are partners for student success for both.</a:t>
            </a:r>
            <a:endParaRPr lang="en-US" sz="3200" dirty="0">
              <a:latin typeface="Calibri" panose="020F0502020204030204" pitchFamily="34" charset="0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5699319" y="3475471"/>
            <a:ext cx="3276600" cy="1600200"/>
            <a:chOff x="1344" y="2551"/>
            <a:chExt cx="3024" cy="1479"/>
          </a:xfrm>
        </p:grpSpPr>
        <p:sp>
          <p:nvSpPr>
            <p:cNvPr id="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2551"/>
              <a:ext cx="3024" cy="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91" y="2667"/>
              <a:ext cx="861" cy="362"/>
            </a:xfrm>
            <a:custGeom>
              <a:avLst/>
              <a:gdLst/>
              <a:ahLst/>
              <a:cxnLst>
                <a:cxn ang="0">
                  <a:pos x="539" y="247"/>
                </a:cxn>
                <a:cxn ang="0">
                  <a:pos x="486" y="254"/>
                </a:cxn>
                <a:cxn ang="0">
                  <a:pos x="427" y="260"/>
                </a:cxn>
                <a:cxn ang="0">
                  <a:pos x="377" y="268"/>
                </a:cxn>
                <a:cxn ang="0">
                  <a:pos x="347" y="275"/>
                </a:cxn>
                <a:cxn ang="0">
                  <a:pos x="318" y="284"/>
                </a:cxn>
                <a:cxn ang="0">
                  <a:pos x="277" y="297"/>
                </a:cxn>
                <a:cxn ang="0">
                  <a:pos x="231" y="312"/>
                </a:cxn>
                <a:cxn ang="0">
                  <a:pos x="181" y="327"/>
                </a:cxn>
                <a:cxn ang="0">
                  <a:pos x="136" y="341"/>
                </a:cxn>
                <a:cxn ang="0">
                  <a:pos x="94" y="353"/>
                </a:cxn>
                <a:cxn ang="0">
                  <a:pos x="65" y="362"/>
                </a:cxn>
                <a:cxn ang="0">
                  <a:pos x="40" y="363"/>
                </a:cxn>
                <a:cxn ang="0">
                  <a:pos x="19" y="352"/>
                </a:cxn>
                <a:cxn ang="0">
                  <a:pos x="6" y="331"/>
                </a:cxn>
                <a:cxn ang="0">
                  <a:pos x="0" y="310"/>
                </a:cxn>
                <a:cxn ang="0">
                  <a:pos x="2" y="281"/>
                </a:cxn>
                <a:cxn ang="0">
                  <a:pos x="16" y="219"/>
                </a:cxn>
                <a:cxn ang="0">
                  <a:pos x="38" y="187"/>
                </a:cxn>
                <a:cxn ang="0">
                  <a:pos x="78" y="150"/>
                </a:cxn>
                <a:cxn ang="0">
                  <a:pos x="131" y="112"/>
                </a:cxn>
                <a:cxn ang="0">
                  <a:pos x="181" y="97"/>
                </a:cxn>
                <a:cxn ang="0">
                  <a:pos x="218" y="91"/>
                </a:cxn>
                <a:cxn ang="0">
                  <a:pos x="268" y="59"/>
                </a:cxn>
                <a:cxn ang="0">
                  <a:pos x="327" y="41"/>
                </a:cxn>
                <a:cxn ang="0">
                  <a:pos x="378" y="50"/>
                </a:cxn>
                <a:cxn ang="0">
                  <a:pos x="406" y="63"/>
                </a:cxn>
                <a:cxn ang="0">
                  <a:pos x="434" y="52"/>
                </a:cxn>
                <a:cxn ang="0">
                  <a:pos x="464" y="49"/>
                </a:cxn>
                <a:cxn ang="0">
                  <a:pos x="489" y="62"/>
                </a:cxn>
                <a:cxn ang="0">
                  <a:pos x="509" y="60"/>
                </a:cxn>
                <a:cxn ang="0">
                  <a:pos x="534" y="34"/>
                </a:cxn>
                <a:cxn ang="0">
                  <a:pos x="561" y="15"/>
                </a:cxn>
                <a:cxn ang="0">
                  <a:pos x="598" y="3"/>
                </a:cxn>
                <a:cxn ang="0">
                  <a:pos x="645" y="0"/>
                </a:cxn>
                <a:cxn ang="0">
                  <a:pos x="693" y="5"/>
                </a:cxn>
                <a:cxn ang="0">
                  <a:pos x="733" y="16"/>
                </a:cxn>
                <a:cxn ang="0">
                  <a:pos x="759" y="34"/>
                </a:cxn>
                <a:cxn ang="0">
                  <a:pos x="768" y="57"/>
                </a:cxn>
                <a:cxn ang="0">
                  <a:pos x="786" y="65"/>
                </a:cxn>
                <a:cxn ang="0">
                  <a:pos x="809" y="72"/>
                </a:cxn>
                <a:cxn ang="0">
                  <a:pos x="824" y="84"/>
                </a:cxn>
                <a:cxn ang="0">
                  <a:pos x="835" y="99"/>
                </a:cxn>
                <a:cxn ang="0">
                  <a:pos x="837" y="113"/>
                </a:cxn>
                <a:cxn ang="0">
                  <a:pos x="832" y="128"/>
                </a:cxn>
                <a:cxn ang="0">
                  <a:pos x="845" y="146"/>
                </a:cxn>
                <a:cxn ang="0">
                  <a:pos x="861" y="182"/>
                </a:cxn>
                <a:cxn ang="0">
                  <a:pos x="852" y="228"/>
                </a:cxn>
                <a:cxn ang="0">
                  <a:pos x="835" y="238"/>
                </a:cxn>
                <a:cxn ang="0">
                  <a:pos x="817" y="234"/>
                </a:cxn>
                <a:cxn ang="0">
                  <a:pos x="795" y="228"/>
                </a:cxn>
                <a:cxn ang="0">
                  <a:pos x="770" y="225"/>
                </a:cxn>
                <a:cxn ang="0">
                  <a:pos x="739" y="227"/>
                </a:cxn>
                <a:cxn ang="0">
                  <a:pos x="692" y="229"/>
                </a:cxn>
                <a:cxn ang="0">
                  <a:pos x="636" y="235"/>
                </a:cxn>
                <a:cxn ang="0">
                  <a:pos x="581" y="241"/>
                </a:cxn>
              </a:cxnLst>
              <a:rect l="0" t="0" r="r" b="b"/>
              <a:pathLst>
                <a:path w="861" h="363">
                  <a:moveTo>
                    <a:pt x="559" y="244"/>
                  </a:moveTo>
                  <a:lnTo>
                    <a:pt x="539" y="247"/>
                  </a:lnTo>
                  <a:lnTo>
                    <a:pt x="514" y="252"/>
                  </a:lnTo>
                  <a:lnTo>
                    <a:pt x="486" y="254"/>
                  </a:lnTo>
                  <a:lnTo>
                    <a:pt x="456" y="257"/>
                  </a:lnTo>
                  <a:lnTo>
                    <a:pt x="427" y="260"/>
                  </a:lnTo>
                  <a:lnTo>
                    <a:pt x="400" y="265"/>
                  </a:lnTo>
                  <a:lnTo>
                    <a:pt x="377" y="268"/>
                  </a:lnTo>
                  <a:lnTo>
                    <a:pt x="358" y="272"/>
                  </a:lnTo>
                  <a:lnTo>
                    <a:pt x="347" y="275"/>
                  </a:lnTo>
                  <a:lnTo>
                    <a:pt x="334" y="279"/>
                  </a:lnTo>
                  <a:lnTo>
                    <a:pt x="318" y="284"/>
                  </a:lnTo>
                  <a:lnTo>
                    <a:pt x="299" y="290"/>
                  </a:lnTo>
                  <a:lnTo>
                    <a:pt x="277" y="297"/>
                  </a:lnTo>
                  <a:lnTo>
                    <a:pt x="255" y="304"/>
                  </a:lnTo>
                  <a:lnTo>
                    <a:pt x="231" y="312"/>
                  </a:lnTo>
                  <a:lnTo>
                    <a:pt x="206" y="319"/>
                  </a:lnTo>
                  <a:lnTo>
                    <a:pt x="181" y="327"/>
                  </a:lnTo>
                  <a:lnTo>
                    <a:pt x="158" y="334"/>
                  </a:lnTo>
                  <a:lnTo>
                    <a:pt x="136" y="341"/>
                  </a:lnTo>
                  <a:lnTo>
                    <a:pt x="113" y="349"/>
                  </a:lnTo>
                  <a:lnTo>
                    <a:pt x="94" y="353"/>
                  </a:lnTo>
                  <a:lnTo>
                    <a:pt x="78" y="357"/>
                  </a:lnTo>
                  <a:lnTo>
                    <a:pt x="65" y="362"/>
                  </a:lnTo>
                  <a:lnTo>
                    <a:pt x="55" y="363"/>
                  </a:lnTo>
                  <a:lnTo>
                    <a:pt x="40" y="363"/>
                  </a:lnTo>
                  <a:lnTo>
                    <a:pt x="28" y="359"/>
                  </a:lnTo>
                  <a:lnTo>
                    <a:pt x="19" y="352"/>
                  </a:lnTo>
                  <a:lnTo>
                    <a:pt x="12" y="341"/>
                  </a:lnTo>
                  <a:lnTo>
                    <a:pt x="6" y="331"/>
                  </a:lnTo>
                  <a:lnTo>
                    <a:pt x="3" y="321"/>
                  </a:lnTo>
                  <a:lnTo>
                    <a:pt x="0" y="310"/>
                  </a:lnTo>
                  <a:lnTo>
                    <a:pt x="0" y="303"/>
                  </a:lnTo>
                  <a:lnTo>
                    <a:pt x="2" y="281"/>
                  </a:lnTo>
                  <a:lnTo>
                    <a:pt x="8" y="250"/>
                  </a:lnTo>
                  <a:lnTo>
                    <a:pt x="16" y="219"/>
                  </a:lnTo>
                  <a:lnTo>
                    <a:pt x="28" y="197"/>
                  </a:lnTo>
                  <a:lnTo>
                    <a:pt x="38" y="187"/>
                  </a:lnTo>
                  <a:lnTo>
                    <a:pt x="56" y="169"/>
                  </a:lnTo>
                  <a:lnTo>
                    <a:pt x="78" y="150"/>
                  </a:lnTo>
                  <a:lnTo>
                    <a:pt x="105" y="130"/>
                  </a:lnTo>
                  <a:lnTo>
                    <a:pt x="131" y="112"/>
                  </a:lnTo>
                  <a:lnTo>
                    <a:pt x="158" y="100"/>
                  </a:lnTo>
                  <a:lnTo>
                    <a:pt x="181" y="97"/>
                  </a:lnTo>
                  <a:lnTo>
                    <a:pt x="202" y="106"/>
                  </a:lnTo>
                  <a:lnTo>
                    <a:pt x="218" y="91"/>
                  </a:lnTo>
                  <a:lnTo>
                    <a:pt x="241" y="75"/>
                  </a:lnTo>
                  <a:lnTo>
                    <a:pt x="268" y="59"/>
                  </a:lnTo>
                  <a:lnTo>
                    <a:pt x="297" y="47"/>
                  </a:lnTo>
                  <a:lnTo>
                    <a:pt x="327" y="41"/>
                  </a:lnTo>
                  <a:lnTo>
                    <a:pt x="355" y="41"/>
                  </a:lnTo>
                  <a:lnTo>
                    <a:pt x="378" y="50"/>
                  </a:lnTo>
                  <a:lnTo>
                    <a:pt x="396" y="71"/>
                  </a:lnTo>
                  <a:lnTo>
                    <a:pt x="406" y="63"/>
                  </a:lnTo>
                  <a:lnTo>
                    <a:pt x="420" y="57"/>
                  </a:lnTo>
                  <a:lnTo>
                    <a:pt x="434" y="52"/>
                  </a:lnTo>
                  <a:lnTo>
                    <a:pt x="449" y="49"/>
                  </a:lnTo>
                  <a:lnTo>
                    <a:pt x="464" y="49"/>
                  </a:lnTo>
                  <a:lnTo>
                    <a:pt x="477" y="53"/>
                  </a:lnTo>
                  <a:lnTo>
                    <a:pt x="489" y="62"/>
                  </a:lnTo>
                  <a:lnTo>
                    <a:pt x="498" y="75"/>
                  </a:lnTo>
                  <a:lnTo>
                    <a:pt x="509" y="60"/>
                  </a:lnTo>
                  <a:lnTo>
                    <a:pt x="521" y="46"/>
                  </a:lnTo>
                  <a:lnTo>
                    <a:pt x="534" y="34"/>
                  </a:lnTo>
                  <a:lnTo>
                    <a:pt x="548" y="24"/>
                  </a:lnTo>
                  <a:lnTo>
                    <a:pt x="561" y="15"/>
                  </a:lnTo>
                  <a:lnTo>
                    <a:pt x="578" y="7"/>
                  </a:lnTo>
                  <a:lnTo>
                    <a:pt x="598" y="3"/>
                  </a:lnTo>
                  <a:lnTo>
                    <a:pt x="620" y="0"/>
                  </a:lnTo>
                  <a:lnTo>
                    <a:pt x="645" y="0"/>
                  </a:lnTo>
                  <a:lnTo>
                    <a:pt x="668" y="2"/>
                  </a:lnTo>
                  <a:lnTo>
                    <a:pt x="693" y="5"/>
                  </a:lnTo>
                  <a:lnTo>
                    <a:pt x="714" y="10"/>
                  </a:lnTo>
                  <a:lnTo>
                    <a:pt x="733" y="16"/>
                  </a:lnTo>
                  <a:lnTo>
                    <a:pt x="749" y="25"/>
                  </a:lnTo>
                  <a:lnTo>
                    <a:pt x="759" y="34"/>
                  </a:lnTo>
                  <a:lnTo>
                    <a:pt x="764" y="44"/>
                  </a:lnTo>
                  <a:lnTo>
                    <a:pt x="768" y="57"/>
                  </a:lnTo>
                  <a:lnTo>
                    <a:pt x="774" y="63"/>
                  </a:lnTo>
                  <a:lnTo>
                    <a:pt x="786" y="65"/>
                  </a:lnTo>
                  <a:lnTo>
                    <a:pt x="801" y="68"/>
                  </a:lnTo>
                  <a:lnTo>
                    <a:pt x="809" y="72"/>
                  </a:lnTo>
                  <a:lnTo>
                    <a:pt x="817" y="77"/>
                  </a:lnTo>
                  <a:lnTo>
                    <a:pt x="824" y="84"/>
                  </a:lnTo>
                  <a:lnTo>
                    <a:pt x="830" y="91"/>
                  </a:lnTo>
                  <a:lnTo>
                    <a:pt x="835" y="99"/>
                  </a:lnTo>
                  <a:lnTo>
                    <a:pt x="837" y="106"/>
                  </a:lnTo>
                  <a:lnTo>
                    <a:pt x="837" y="113"/>
                  </a:lnTo>
                  <a:lnTo>
                    <a:pt x="835" y="119"/>
                  </a:lnTo>
                  <a:lnTo>
                    <a:pt x="832" y="128"/>
                  </a:lnTo>
                  <a:lnTo>
                    <a:pt x="836" y="135"/>
                  </a:lnTo>
                  <a:lnTo>
                    <a:pt x="845" y="146"/>
                  </a:lnTo>
                  <a:lnTo>
                    <a:pt x="855" y="160"/>
                  </a:lnTo>
                  <a:lnTo>
                    <a:pt x="861" y="182"/>
                  </a:lnTo>
                  <a:lnTo>
                    <a:pt x="860" y="207"/>
                  </a:lnTo>
                  <a:lnTo>
                    <a:pt x="852" y="228"/>
                  </a:lnTo>
                  <a:lnTo>
                    <a:pt x="842" y="238"/>
                  </a:lnTo>
                  <a:lnTo>
                    <a:pt x="835" y="238"/>
                  </a:lnTo>
                  <a:lnTo>
                    <a:pt x="826" y="237"/>
                  </a:lnTo>
                  <a:lnTo>
                    <a:pt x="817" y="234"/>
                  </a:lnTo>
                  <a:lnTo>
                    <a:pt x="807" y="231"/>
                  </a:lnTo>
                  <a:lnTo>
                    <a:pt x="795" y="228"/>
                  </a:lnTo>
                  <a:lnTo>
                    <a:pt x="783" y="225"/>
                  </a:lnTo>
                  <a:lnTo>
                    <a:pt x="770" y="225"/>
                  </a:lnTo>
                  <a:lnTo>
                    <a:pt x="757" y="225"/>
                  </a:lnTo>
                  <a:lnTo>
                    <a:pt x="739" y="227"/>
                  </a:lnTo>
                  <a:lnTo>
                    <a:pt x="717" y="228"/>
                  </a:lnTo>
                  <a:lnTo>
                    <a:pt x="692" y="229"/>
                  </a:lnTo>
                  <a:lnTo>
                    <a:pt x="664" y="232"/>
                  </a:lnTo>
                  <a:lnTo>
                    <a:pt x="636" y="235"/>
                  </a:lnTo>
                  <a:lnTo>
                    <a:pt x="608" y="238"/>
                  </a:lnTo>
                  <a:lnTo>
                    <a:pt x="581" y="241"/>
                  </a:lnTo>
                  <a:lnTo>
                    <a:pt x="559" y="2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344" y="2558"/>
              <a:ext cx="3014" cy="1469"/>
            </a:xfrm>
            <a:custGeom>
              <a:avLst/>
              <a:gdLst/>
              <a:ahLst/>
              <a:cxnLst>
                <a:cxn ang="0">
                  <a:pos x="277" y="1326"/>
                </a:cxn>
                <a:cxn ang="0">
                  <a:pos x="57" y="1429"/>
                </a:cxn>
                <a:cxn ang="0">
                  <a:pos x="25" y="1340"/>
                </a:cxn>
                <a:cxn ang="0">
                  <a:pos x="56" y="1238"/>
                </a:cxn>
                <a:cxn ang="0">
                  <a:pos x="146" y="1169"/>
                </a:cxn>
                <a:cxn ang="0">
                  <a:pos x="160" y="1066"/>
                </a:cxn>
                <a:cxn ang="0">
                  <a:pos x="62" y="932"/>
                </a:cxn>
                <a:cxn ang="0">
                  <a:pos x="240" y="574"/>
                </a:cxn>
                <a:cxn ang="0">
                  <a:pos x="328" y="537"/>
                </a:cxn>
                <a:cxn ang="0">
                  <a:pos x="602" y="590"/>
                </a:cxn>
                <a:cxn ang="0">
                  <a:pos x="690" y="609"/>
                </a:cxn>
                <a:cxn ang="0">
                  <a:pos x="749" y="703"/>
                </a:cxn>
                <a:cxn ang="0">
                  <a:pos x="764" y="925"/>
                </a:cxn>
                <a:cxn ang="0">
                  <a:pos x="814" y="984"/>
                </a:cxn>
                <a:cxn ang="0">
                  <a:pos x="896" y="962"/>
                </a:cxn>
                <a:cxn ang="0">
                  <a:pos x="828" y="558"/>
                </a:cxn>
                <a:cxn ang="0">
                  <a:pos x="1005" y="499"/>
                </a:cxn>
                <a:cxn ang="0">
                  <a:pos x="1093" y="253"/>
                </a:cxn>
                <a:cxn ang="0">
                  <a:pos x="1389" y="6"/>
                </a:cxn>
                <a:cxn ang="0">
                  <a:pos x="1504" y="89"/>
                </a:cxn>
                <a:cxn ang="0">
                  <a:pos x="1732" y="155"/>
                </a:cxn>
                <a:cxn ang="0">
                  <a:pos x="1932" y="493"/>
                </a:cxn>
                <a:cxn ang="0">
                  <a:pos x="2056" y="318"/>
                </a:cxn>
                <a:cxn ang="0">
                  <a:pos x="2157" y="219"/>
                </a:cxn>
                <a:cxn ang="0">
                  <a:pos x="2213" y="358"/>
                </a:cxn>
                <a:cxn ang="0">
                  <a:pos x="2359" y="409"/>
                </a:cxn>
                <a:cxn ang="0">
                  <a:pos x="2278" y="525"/>
                </a:cxn>
                <a:cxn ang="0">
                  <a:pos x="2153" y="555"/>
                </a:cxn>
                <a:cxn ang="0">
                  <a:pos x="2241" y="591"/>
                </a:cxn>
                <a:cxn ang="0">
                  <a:pos x="2571" y="635"/>
                </a:cxn>
                <a:cxn ang="0">
                  <a:pos x="2739" y="684"/>
                </a:cxn>
                <a:cxn ang="0">
                  <a:pos x="2800" y="763"/>
                </a:cxn>
                <a:cxn ang="0">
                  <a:pos x="2868" y="806"/>
                </a:cxn>
                <a:cxn ang="0">
                  <a:pos x="2908" y="888"/>
                </a:cxn>
                <a:cxn ang="0">
                  <a:pos x="2977" y="959"/>
                </a:cxn>
                <a:cxn ang="0">
                  <a:pos x="2970" y="1035"/>
                </a:cxn>
                <a:cxn ang="0">
                  <a:pos x="2983" y="1129"/>
                </a:cxn>
                <a:cxn ang="0">
                  <a:pos x="2912" y="1234"/>
                </a:cxn>
                <a:cxn ang="0">
                  <a:pos x="2843" y="1346"/>
                </a:cxn>
                <a:cxn ang="0">
                  <a:pos x="2647" y="1316"/>
                </a:cxn>
                <a:cxn ang="0">
                  <a:pos x="2371" y="1241"/>
                </a:cxn>
                <a:cxn ang="0">
                  <a:pos x="2313" y="1347"/>
                </a:cxn>
                <a:cxn ang="0">
                  <a:pos x="2219" y="1391"/>
                </a:cxn>
                <a:cxn ang="0">
                  <a:pos x="2138" y="1404"/>
                </a:cxn>
                <a:cxn ang="0">
                  <a:pos x="2047" y="1409"/>
                </a:cxn>
                <a:cxn ang="0">
                  <a:pos x="1951" y="1384"/>
                </a:cxn>
                <a:cxn ang="0">
                  <a:pos x="1835" y="1390"/>
                </a:cxn>
                <a:cxn ang="0">
                  <a:pos x="1750" y="1381"/>
                </a:cxn>
                <a:cxn ang="0">
                  <a:pos x="1667" y="1324"/>
                </a:cxn>
                <a:cxn ang="0">
                  <a:pos x="1557" y="1259"/>
                </a:cxn>
                <a:cxn ang="0">
                  <a:pos x="1507" y="1187"/>
                </a:cxn>
                <a:cxn ang="0">
                  <a:pos x="1305" y="1166"/>
                </a:cxn>
                <a:cxn ang="0">
                  <a:pos x="1233" y="1244"/>
                </a:cxn>
                <a:cxn ang="0">
                  <a:pos x="1145" y="1296"/>
                </a:cxn>
                <a:cxn ang="0">
                  <a:pos x="1008" y="1369"/>
                </a:cxn>
                <a:cxn ang="0">
                  <a:pos x="908" y="1406"/>
                </a:cxn>
                <a:cxn ang="0">
                  <a:pos x="803" y="1440"/>
                </a:cxn>
                <a:cxn ang="0">
                  <a:pos x="714" y="1450"/>
                </a:cxn>
                <a:cxn ang="0">
                  <a:pos x="624" y="1454"/>
                </a:cxn>
                <a:cxn ang="0">
                  <a:pos x="533" y="1447"/>
                </a:cxn>
                <a:cxn ang="0">
                  <a:pos x="433" y="1426"/>
                </a:cxn>
              </a:cxnLst>
              <a:rect l="0" t="0" r="r" b="b"/>
              <a:pathLst>
                <a:path w="3014" h="1469">
                  <a:moveTo>
                    <a:pt x="359" y="1356"/>
                  </a:moveTo>
                  <a:lnTo>
                    <a:pt x="349" y="1360"/>
                  </a:lnTo>
                  <a:lnTo>
                    <a:pt x="338" y="1363"/>
                  </a:lnTo>
                  <a:lnTo>
                    <a:pt x="330" y="1368"/>
                  </a:lnTo>
                  <a:lnTo>
                    <a:pt x="322" y="1371"/>
                  </a:lnTo>
                  <a:lnTo>
                    <a:pt x="313" y="1372"/>
                  </a:lnTo>
                  <a:lnTo>
                    <a:pt x="308" y="1372"/>
                  </a:lnTo>
                  <a:lnTo>
                    <a:pt x="302" y="1371"/>
                  </a:lnTo>
                  <a:lnTo>
                    <a:pt x="297" y="1366"/>
                  </a:lnTo>
                  <a:lnTo>
                    <a:pt x="290" y="1354"/>
                  </a:lnTo>
                  <a:lnTo>
                    <a:pt x="281" y="1340"/>
                  </a:lnTo>
                  <a:lnTo>
                    <a:pt x="277" y="1326"/>
                  </a:lnTo>
                  <a:lnTo>
                    <a:pt x="274" y="1322"/>
                  </a:lnTo>
                  <a:lnTo>
                    <a:pt x="258" y="1337"/>
                  </a:lnTo>
                  <a:lnTo>
                    <a:pt x="234" y="1359"/>
                  </a:lnTo>
                  <a:lnTo>
                    <a:pt x="205" y="1382"/>
                  </a:lnTo>
                  <a:lnTo>
                    <a:pt x="174" y="1409"/>
                  </a:lnTo>
                  <a:lnTo>
                    <a:pt x="143" y="1432"/>
                  </a:lnTo>
                  <a:lnTo>
                    <a:pt x="116" y="1451"/>
                  </a:lnTo>
                  <a:lnTo>
                    <a:pt x="97" y="1465"/>
                  </a:lnTo>
                  <a:lnTo>
                    <a:pt x="85" y="1469"/>
                  </a:lnTo>
                  <a:lnTo>
                    <a:pt x="77" y="1460"/>
                  </a:lnTo>
                  <a:lnTo>
                    <a:pt x="66" y="1446"/>
                  </a:lnTo>
                  <a:lnTo>
                    <a:pt x="57" y="1429"/>
                  </a:lnTo>
                  <a:lnTo>
                    <a:pt x="46" y="1418"/>
                  </a:lnTo>
                  <a:lnTo>
                    <a:pt x="38" y="1412"/>
                  </a:lnTo>
                  <a:lnTo>
                    <a:pt x="31" y="1404"/>
                  </a:lnTo>
                  <a:lnTo>
                    <a:pt x="24" y="1396"/>
                  </a:lnTo>
                  <a:lnTo>
                    <a:pt x="16" y="1385"/>
                  </a:lnTo>
                  <a:lnTo>
                    <a:pt x="10" y="1375"/>
                  </a:lnTo>
                  <a:lnTo>
                    <a:pt x="4" y="1368"/>
                  </a:lnTo>
                  <a:lnTo>
                    <a:pt x="1" y="1362"/>
                  </a:lnTo>
                  <a:lnTo>
                    <a:pt x="0" y="1360"/>
                  </a:lnTo>
                  <a:lnTo>
                    <a:pt x="7" y="1354"/>
                  </a:lnTo>
                  <a:lnTo>
                    <a:pt x="16" y="1347"/>
                  </a:lnTo>
                  <a:lnTo>
                    <a:pt x="25" y="1340"/>
                  </a:lnTo>
                  <a:lnTo>
                    <a:pt x="34" y="1332"/>
                  </a:lnTo>
                  <a:lnTo>
                    <a:pt x="43" y="1326"/>
                  </a:lnTo>
                  <a:lnTo>
                    <a:pt x="52" y="1322"/>
                  </a:lnTo>
                  <a:lnTo>
                    <a:pt x="59" y="1319"/>
                  </a:lnTo>
                  <a:lnTo>
                    <a:pt x="65" y="1319"/>
                  </a:lnTo>
                  <a:lnTo>
                    <a:pt x="53" y="1303"/>
                  </a:lnTo>
                  <a:lnTo>
                    <a:pt x="43" y="1282"/>
                  </a:lnTo>
                  <a:lnTo>
                    <a:pt x="34" y="1263"/>
                  </a:lnTo>
                  <a:lnTo>
                    <a:pt x="28" y="1251"/>
                  </a:lnTo>
                  <a:lnTo>
                    <a:pt x="37" y="1247"/>
                  </a:lnTo>
                  <a:lnTo>
                    <a:pt x="46" y="1243"/>
                  </a:lnTo>
                  <a:lnTo>
                    <a:pt x="56" y="1238"/>
                  </a:lnTo>
                  <a:lnTo>
                    <a:pt x="66" y="1235"/>
                  </a:lnTo>
                  <a:lnTo>
                    <a:pt x="75" y="1232"/>
                  </a:lnTo>
                  <a:lnTo>
                    <a:pt x="85" y="1231"/>
                  </a:lnTo>
                  <a:lnTo>
                    <a:pt x="94" y="1231"/>
                  </a:lnTo>
                  <a:lnTo>
                    <a:pt x="103" y="1234"/>
                  </a:lnTo>
                  <a:lnTo>
                    <a:pt x="104" y="1218"/>
                  </a:lnTo>
                  <a:lnTo>
                    <a:pt x="107" y="1193"/>
                  </a:lnTo>
                  <a:lnTo>
                    <a:pt x="113" y="1171"/>
                  </a:lnTo>
                  <a:lnTo>
                    <a:pt x="124" y="1162"/>
                  </a:lnTo>
                  <a:lnTo>
                    <a:pt x="129" y="1163"/>
                  </a:lnTo>
                  <a:lnTo>
                    <a:pt x="137" y="1165"/>
                  </a:lnTo>
                  <a:lnTo>
                    <a:pt x="146" y="1169"/>
                  </a:lnTo>
                  <a:lnTo>
                    <a:pt x="153" y="1174"/>
                  </a:lnTo>
                  <a:lnTo>
                    <a:pt x="160" y="1178"/>
                  </a:lnTo>
                  <a:lnTo>
                    <a:pt x="168" y="1182"/>
                  </a:lnTo>
                  <a:lnTo>
                    <a:pt x="174" y="1187"/>
                  </a:lnTo>
                  <a:lnTo>
                    <a:pt x="178" y="1190"/>
                  </a:lnTo>
                  <a:lnTo>
                    <a:pt x="184" y="1176"/>
                  </a:lnTo>
                  <a:lnTo>
                    <a:pt x="191" y="1166"/>
                  </a:lnTo>
                  <a:lnTo>
                    <a:pt x="196" y="1159"/>
                  </a:lnTo>
                  <a:lnTo>
                    <a:pt x="199" y="1156"/>
                  </a:lnTo>
                  <a:lnTo>
                    <a:pt x="185" y="1127"/>
                  </a:lnTo>
                  <a:lnTo>
                    <a:pt x="172" y="1096"/>
                  </a:lnTo>
                  <a:lnTo>
                    <a:pt x="160" y="1066"/>
                  </a:lnTo>
                  <a:lnTo>
                    <a:pt x="149" y="1037"/>
                  </a:lnTo>
                  <a:lnTo>
                    <a:pt x="137" y="1010"/>
                  </a:lnTo>
                  <a:lnTo>
                    <a:pt x="127" y="990"/>
                  </a:lnTo>
                  <a:lnTo>
                    <a:pt x="118" y="975"/>
                  </a:lnTo>
                  <a:lnTo>
                    <a:pt x="110" y="969"/>
                  </a:lnTo>
                  <a:lnTo>
                    <a:pt x="103" y="968"/>
                  </a:lnTo>
                  <a:lnTo>
                    <a:pt x="96" y="963"/>
                  </a:lnTo>
                  <a:lnTo>
                    <a:pt x="88" y="959"/>
                  </a:lnTo>
                  <a:lnTo>
                    <a:pt x="81" y="953"/>
                  </a:lnTo>
                  <a:lnTo>
                    <a:pt x="74" y="946"/>
                  </a:lnTo>
                  <a:lnTo>
                    <a:pt x="66" y="938"/>
                  </a:lnTo>
                  <a:lnTo>
                    <a:pt x="62" y="932"/>
                  </a:lnTo>
                  <a:lnTo>
                    <a:pt x="59" y="925"/>
                  </a:lnTo>
                  <a:lnTo>
                    <a:pt x="54" y="907"/>
                  </a:lnTo>
                  <a:lnTo>
                    <a:pt x="52" y="887"/>
                  </a:lnTo>
                  <a:lnTo>
                    <a:pt x="49" y="868"/>
                  </a:lnTo>
                  <a:lnTo>
                    <a:pt x="49" y="860"/>
                  </a:lnTo>
                  <a:lnTo>
                    <a:pt x="93" y="827"/>
                  </a:lnTo>
                  <a:lnTo>
                    <a:pt x="106" y="797"/>
                  </a:lnTo>
                  <a:lnTo>
                    <a:pt x="128" y="757"/>
                  </a:lnTo>
                  <a:lnTo>
                    <a:pt x="156" y="710"/>
                  </a:lnTo>
                  <a:lnTo>
                    <a:pt x="185" y="660"/>
                  </a:lnTo>
                  <a:lnTo>
                    <a:pt x="215" y="615"/>
                  </a:lnTo>
                  <a:lnTo>
                    <a:pt x="240" y="574"/>
                  </a:lnTo>
                  <a:lnTo>
                    <a:pt x="258" y="546"/>
                  </a:lnTo>
                  <a:lnTo>
                    <a:pt x="266" y="531"/>
                  </a:lnTo>
                  <a:lnTo>
                    <a:pt x="269" y="527"/>
                  </a:lnTo>
                  <a:lnTo>
                    <a:pt x="274" y="524"/>
                  </a:lnTo>
                  <a:lnTo>
                    <a:pt x="280" y="522"/>
                  </a:lnTo>
                  <a:lnTo>
                    <a:pt x="285" y="522"/>
                  </a:lnTo>
                  <a:lnTo>
                    <a:pt x="291" y="524"/>
                  </a:lnTo>
                  <a:lnTo>
                    <a:pt x="297" y="525"/>
                  </a:lnTo>
                  <a:lnTo>
                    <a:pt x="305" y="528"/>
                  </a:lnTo>
                  <a:lnTo>
                    <a:pt x="310" y="531"/>
                  </a:lnTo>
                  <a:lnTo>
                    <a:pt x="316" y="534"/>
                  </a:lnTo>
                  <a:lnTo>
                    <a:pt x="328" y="537"/>
                  </a:lnTo>
                  <a:lnTo>
                    <a:pt x="344" y="540"/>
                  </a:lnTo>
                  <a:lnTo>
                    <a:pt x="363" y="544"/>
                  </a:lnTo>
                  <a:lnTo>
                    <a:pt x="386" y="549"/>
                  </a:lnTo>
                  <a:lnTo>
                    <a:pt x="411" y="553"/>
                  </a:lnTo>
                  <a:lnTo>
                    <a:pt x="437" y="559"/>
                  </a:lnTo>
                  <a:lnTo>
                    <a:pt x="464" y="563"/>
                  </a:lnTo>
                  <a:lnTo>
                    <a:pt x="490" y="568"/>
                  </a:lnTo>
                  <a:lnTo>
                    <a:pt x="517" y="574"/>
                  </a:lnTo>
                  <a:lnTo>
                    <a:pt x="542" y="578"/>
                  </a:lnTo>
                  <a:lnTo>
                    <a:pt x="565" y="583"/>
                  </a:lnTo>
                  <a:lnTo>
                    <a:pt x="586" y="587"/>
                  </a:lnTo>
                  <a:lnTo>
                    <a:pt x="602" y="590"/>
                  </a:lnTo>
                  <a:lnTo>
                    <a:pt x="614" y="593"/>
                  </a:lnTo>
                  <a:lnTo>
                    <a:pt x="621" y="596"/>
                  </a:lnTo>
                  <a:lnTo>
                    <a:pt x="630" y="600"/>
                  </a:lnTo>
                  <a:lnTo>
                    <a:pt x="639" y="603"/>
                  </a:lnTo>
                  <a:lnTo>
                    <a:pt x="646" y="608"/>
                  </a:lnTo>
                  <a:lnTo>
                    <a:pt x="653" y="610"/>
                  </a:lnTo>
                  <a:lnTo>
                    <a:pt x="659" y="612"/>
                  </a:lnTo>
                  <a:lnTo>
                    <a:pt x="664" y="615"/>
                  </a:lnTo>
                  <a:lnTo>
                    <a:pt x="667" y="616"/>
                  </a:lnTo>
                  <a:lnTo>
                    <a:pt x="668" y="616"/>
                  </a:lnTo>
                  <a:lnTo>
                    <a:pt x="680" y="612"/>
                  </a:lnTo>
                  <a:lnTo>
                    <a:pt x="690" y="609"/>
                  </a:lnTo>
                  <a:lnTo>
                    <a:pt x="698" y="606"/>
                  </a:lnTo>
                  <a:lnTo>
                    <a:pt x="705" y="603"/>
                  </a:lnTo>
                  <a:lnTo>
                    <a:pt x="711" y="603"/>
                  </a:lnTo>
                  <a:lnTo>
                    <a:pt x="717" y="606"/>
                  </a:lnTo>
                  <a:lnTo>
                    <a:pt x="721" y="610"/>
                  </a:lnTo>
                  <a:lnTo>
                    <a:pt x="727" y="619"/>
                  </a:lnTo>
                  <a:lnTo>
                    <a:pt x="736" y="641"/>
                  </a:lnTo>
                  <a:lnTo>
                    <a:pt x="742" y="663"/>
                  </a:lnTo>
                  <a:lnTo>
                    <a:pt x="748" y="683"/>
                  </a:lnTo>
                  <a:lnTo>
                    <a:pt x="750" y="694"/>
                  </a:lnTo>
                  <a:lnTo>
                    <a:pt x="750" y="699"/>
                  </a:lnTo>
                  <a:lnTo>
                    <a:pt x="749" y="703"/>
                  </a:lnTo>
                  <a:lnTo>
                    <a:pt x="745" y="708"/>
                  </a:lnTo>
                  <a:lnTo>
                    <a:pt x="740" y="712"/>
                  </a:lnTo>
                  <a:lnTo>
                    <a:pt x="733" y="716"/>
                  </a:lnTo>
                  <a:lnTo>
                    <a:pt x="725" y="719"/>
                  </a:lnTo>
                  <a:lnTo>
                    <a:pt x="718" y="724"/>
                  </a:lnTo>
                  <a:lnTo>
                    <a:pt x="709" y="725"/>
                  </a:lnTo>
                  <a:lnTo>
                    <a:pt x="715" y="744"/>
                  </a:lnTo>
                  <a:lnTo>
                    <a:pt x="724" y="774"/>
                  </a:lnTo>
                  <a:lnTo>
                    <a:pt x="734" y="810"/>
                  </a:lnTo>
                  <a:lnTo>
                    <a:pt x="745" y="850"/>
                  </a:lnTo>
                  <a:lnTo>
                    <a:pt x="755" y="890"/>
                  </a:lnTo>
                  <a:lnTo>
                    <a:pt x="764" y="925"/>
                  </a:lnTo>
                  <a:lnTo>
                    <a:pt x="771" y="953"/>
                  </a:lnTo>
                  <a:lnTo>
                    <a:pt x="777" y="969"/>
                  </a:lnTo>
                  <a:lnTo>
                    <a:pt x="781" y="985"/>
                  </a:lnTo>
                  <a:lnTo>
                    <a:pt x="783" y="996"/>
                  </a:lnTo>
                  <a:lnTo>
                    <a:pt x="783" y="999"/>
                  </a:lnTo>
                  <a:lnTo>
                    <a:pt x="781" y="1000"/>
                  </a:lnTo>
                  <a:lnTo>
                    <a:pt x="786" y="993"/>
                  </a:lnTo>
                  <a:lnTo>
                    <a:pt x="792" y="987"/>
                  </a:lnTo>
                  <a:lnTo>
                    <a:pt x="798" y="984"/>
                  </a:lnTo>
                  <a:lnTo>
                    <a:pt x="803" y="982"/>
                  </a:lnTo>
                  <a:lnTo>
                    <a:pt x="808" y="982"/>
                  </a:lnTo>
                  <a:lnTo>
                    <a:pt x="814" y="984"/>
                  </a:lnTo>
                  <a:lnTo>
                    <a:pt x="820" y="987"/>
                  </a:lnTo>
                  <a:lnTo>
                    <a:pt x="826" y="990"/>
                  </a:lnTo>
                  <a:lnTo>
                    <a:pt x="831" y="975"/>
                  </a:lnTo>
                  <a:lnTo>
                    <a:pt x="837" y="962"/>
                  </a:lnTo>
                  <a:lnTo>
                    <a:pt x="843" y="952"/>
                  </a:lnTo>
                  <a:lnTo>
                    <a:pt x="849" y="943"/>
                  </a:lnTo>
                  <a:lnTo>
                    <a:pt x="856" y="938"/>
                  </a:lnTo>
                  <a:lnTo>
                    <a:pt x="862" y="937"/>
                  </a:lnTo>
                  <a:lnTo>
                    <a:pt x="870" y="938"/>
                  </a:lnTo>
                  <a:lnTo>
                    <a:pt x="876" y="943"/>
                  </a:lnTo>
                  <a:lnTo>
                    <a:pt x="887" y="953"/>
                  </a:lnTo>
                  <a:lnTo>
                    <a:pt x="896" y="962"/>
                  </a:lnTo>
                  <a:lnTo>
                    <a:pt x="902" y="968"/>
                  </a:lnTo>
                  <a:lnTo>
                    <a:pt x="904" y="969"/>
                  </a:lnTo>
                  <a:lnTo>
                    <a:pt x="924" y="940"/>
                  </a:lnTo>
                  <a:lnTo>
                    <a:pt x="914" y="897"/>
                  </a:lnTo>
                  <a:lnTo>
                    <a:pt x="901" y="844"/>
                  </a:lnTo>
                  <a:lnTo>
                    <a:pt x="886" y="785"/>
                  </a:lnTo>
                  <a:lnTo>
                    <a:pt x="870" y="725"/>
                  </a:lnTo>
                  <a:lnTo>
                    <a:pt x="855" y="669"/>
                  </a:lnTo>
                  <a:lnTo>
                    <a:pt x="842" y="619"/>
                  </a:lnTo>
                  <a:lnTo>
                    <a:pt x="833" y="584"/>
                  </a:lnTo>
                  <a:lnTo>
                    <a:pt x="828" y="565"/>
                  </a:lnTo>
                  <a:lnTo>
                    <a:pt x="828" y="558"/>
                  </a:lnTo>
                  <a:lnTo>
                    <a:pt x="833" y="552"/>
                  </a:lnTo>
                  <a:lnTo>
                    <a:pt x="840" y="547"/>
                  </a:lnTo>
                  <a:lnTo>
                    <a:pt x="849" y="544"/>
                  </a:lnTo>
                  <a:lnTo>
                    <a:pt x="861" y="541"/>
                  </a:lnTo>
                  <a:lnTo>
                    <a:pt x="876" y="537"/>
                  </a:lnTo>
                  <a:lnTo>
                    <a:pt x="892" y="534"/>
                  </a:lnTo>
                  <a:lnTo>
                    <a:pt x="911" y="528"/>
                  </a:lnTo>
                  <a:lnTo>
                    <a:pt x="930" y="522"/>
                  </a:lnTo>
                  <a:lnTo>
                    <a:pt x="951" y="515"/>
                  </a:lnTo>
                  <a:lnTo>
                    <a:pt x="971" y="509"/>
                  </a:lnTo>
                  <a:lnTo>
                    <a:pt x="989" y="503"/>
                  </a:lnTo>
                  <a:lnTo>
                    <a:pt x="1005" y="499"/>
                  </a:lnTo>
                  <a:lnTo>
                    <a:pt x="1018" y="496"/>
                  </a:lnTo>
                  <a:lnTo>
                    <a:pt x="1027" y="494"/>
                  </a:lnTo>
                  <a:lnTo>
                    <a:pt x="1030" y="493"/>
                  </a:lnTo>
                  <a:lnTo>
                    <a:pt x="1032" y="472"/>
                  </a:lnTo>
                  <a:lnTo>
                    <a:pt x="1033" y="450"/>
                  </a:lnTo>
                  <a:lnTo>
                    <a:pt x="1036" y="425"/>
                  </a:lnTo>
                  <a:lnTo>
                    <a:pt x="1039" y="397"/>
                  </a:lnTo>
                  <a:lnTo>
                    <a:pt x="1045" y="369"/>
                  </a:lnTo>
                  <a:lnTo>
                    <a:pt x="1052" y="341"/>
                  </a:lnTo>
                  <a:lnTo>
                    <a:pt x="1062" y="312"/>
                  </a:lnTo>
                  <a:lnTo>
                    <a:pt x="1076" y="283"/>
                  </a:lnTo>
                  <a:lnTo>
                    <a:pt x="1093" y="253"/>
                  </a:lnTo>
                  <a:lnTo>
                    <a:pt x="1114" y="225"/>
                  </a:lnTo>
                  <a:lnTo>
                    <a:pt x="1139" y="197"/>
                  </a:lnTo>
                  <a:lnTo>
                    <a:pt x="1168" y="171"/>
                  </a:lnTo>
                  <a:lnTo>
                    <a:pt x="1202" y="147"/>
                  </a:lnTo>
                  <a:lnTo>
                    <a:pt x="1243" y="127"/>
                  </a:lnTo>
                  <a:lnTo>
                    <a:pt x="1289" y="108"/>
                  </a:lnTo>
                  <a:lnTo>
                    <a:pt x="1342" y="92"/>
                  </a:lnTo>
                  <a:lnTo>
                    <a:pt x="1344" y="65"/>
                  </a:lnTo>
                  <a:lnTo>
                    <a:pt x="1349" y="44"/>
                  </a:lnTo>
                  <a:lnTo>
                    <a:pt x="1360" y="28"/>
                  </a:lnTo>
                  <a:lnTo>
                    <a:pt x="1373" y="15"/>
                  </a:lnTo>
                  <a:lnTo>
                    <a:pt x="1389" y="6"/>
                  </a:lnTo>
                  <a:lnTo>
                    <a:pt x="1405" y="2"/>
                  </a:lnTo>
                  <a:lnTo>
                    <a:pt x="1422" y="0"/>
                  </a:lnTo>
                  <a:lnTo>
                    <a:pt x="1435" y="3"/>
                  </a:lnTo>
                  <a:lnTo>
                    <a:pt x="1447" y="9"/>
                  </a:lnTo>
                  <a:lnTo>
                    <a:pt x="1458" y="17"/>
                  </a:lnTo>
                  <a:lnTo>
                    <a:pt x="1467" y="27"/>
                  </a:lnTo>
                  <a:lnTo>
                    <a:pt x="1476" y="37"/>
                  </a:lnTo>
                  <a:lnTo>
                    <a:pt x="1482" y="50"/>
                  </a:lnTo>
                  <a:lnTo>
                    <a:pt x="1485" y="62"/>
                  </a:lnTo>
                  <a:lnTo>
                    <a:pt x="1488" y="74"/>
                  </a:lnTo>
                  <a:lnTo>
                    <a:pt x="1486" y="86"/>
                  </a:lnTo>
                  <a:lnTo>
                    <a:pt x="1504" y="89"/>
                  </a:lnTo>
                  <a:lnTo>
                    <a:pt x="1523" y="93"/>
                  </a:lnTo>
                  <a:lnTo>
                    <a:pt x="1541" y="96"/>
                  </a:lnTo>
                  <a:lnTo>
                    <a:pt x="1558" y="99"/>
                  </a:lnTo>
                  <a:lnTo>
                    <a:pt x="1576" y="102"/>
                  </a:lnTo>
                  <a:lnTo>
                    <a:pt x="1592" y="103"/>
                  </a:lnTo>
                  <a:lnTo>
                    <a:pt x="1607" y="106"/>
                  </a:lnTo>
                  <a:lnTo>
                    <a:pt x="1620" y="109"/>
                  </a:lnTo>
                  <a:lnTo>
                    <a:pt x="1636" y="114"/>
                  </a:lnTo>
                  <a:lnTo>
                    <a:pt x="1657" y="121"/>
                  </a:lnTo>
                  <a:lnTo>
                    <a:pt x="1680" y="130"/>
                  </a:lnTo>
                  <a:lnTo>
                    <a:pt x="1707" y="141"/>
                  </a:lnTo>
                  <a:lnTo>
                    <a:pt x="1732" y="155"/>
                  </a:lnTo>
                  <a:lnTo>
                    <a:pt x="1754" y="168"/>
                  </a:lnTo>
                  <a:lnTo>
                    <a:pt x="1775" y="181"/>
                  </a:lnTo>
                  <a:lnTo>
                    <a:pt x="1788" y="194"/>
                  </a:lnTo>
                  <a:lnTo>
                    <a:pt x="1800" y="212"/>
                  </a:lnTo>
                  <a:lnTo>
                    <a:pt x="1817" y="239"/>
                  </a:lnTo>
                  <a:lnTo>
                    <a:pt x="1835" y="271"/>
                  </a:lnTo>
                  <a:lnTo>
                    <a:pt x="1856" y="309"/>
                  </a:lnTo>
                  <a:lnTo>
                    <a:pt x="1875" y="352"/>
                  </a:lnTo>
                  <a:lnTo>
                    <a:pt x="1891" y="397"/>
                  </a:lnTo>
                  <a:lnTo>
                    <a:pt x="1906" y="443"/>
                  </a:lnTo>
                  <a:lnTo>
                    <a:pt x="1913" y="487"/>
                  </a:lnTo>
                  <a:lnTo>
                    <a:pt x="1932" y="493"/>
                  </a:lnTo>
                  <a:lnTo>
                    <a:pt x="1951" y="499"/>
                  </a:lnTo>
                  <a:lnTo>
                    <a:pt x="1969" y="505"/>
                  </a:lnTo>
                  <a:lnTo>
                    <a:pt x="1985" y="509"/>
                  </a:lnTo>
                  <a:lnTo>
                    <a:pt x="2000" y="513"/>
                  </a:lnTo>
                  <a:lnTo>
                    <a:pt x="2012" y="518"/>
                  </a:lnTo>
                  <a:lnTo>
                    <a:pt x="2020" y="521"/>
                  </a:lnTo>
                  <a:lnTo>
                    <a:pt x="2026" y="524"/>
                  </a:lnTo>
                  <a:lnTo>
                    <a:pt x="2028" y="484"/>
                  </a:lnTo>
                  <a:lnTo>
                    <a:pt x="2032" y="427"/>
                  </a:lnTo>
                  <a:lnTo>
                    <a:pt x="2045" y="374"/>
                  </a:lnTo>
                  <a:lnTo>
                    <a:pt x="2068" y="344"/>
                  </a:lnTo>
                  <a:lnTo>
                    <a:pt x="2056" y="318"/>
                  </a:lnTo>
                  <a:lnTo>
                    <a:pt x="2053" y="291"/>
                  </a:lnTo>
                  <a:lnTo>
                    <a:pt x="2056" y="268"/>
                  </a:lnTo>
                  <a:lnTo>
                    <a:pt x="2068" y="249"/>
                  </a:lnTo>
                  <a:lnTo>
                    <a:pt x="2076" y="240"/>
                  </a:lnTo>
                  <a:lnTo>
                    <a:pt x="2085" y="233"/>
                  </a:lnTo>
                  <a:lnTo>
                    <a:pt x="2095" y="224"/>
                  </a:lnTo>
                  <a:lnTo>
                    <a:pt x="2107" y="216"/>
                  </a:lnTo>
                  <a:lnTo>
                    <a:pt x="2119" y="212"/>
                  </a:lnTo>
                  <a:lnTo>
                    <a:pt x="2129" y="208"/>
                  </a:lnTo>
                  <a:lnTo>
                    <a:pt x="2140" y="208"/>
                  </a:lnTo>
                  <a:lnTo>
                    <a:pt x="2148" y="211"/>
                  </a:lnTo>
                  <a:lnTo>
                    <a:pt x="2157" y="219"/>
                  </a:lnTo>
                  <a:lnTo>
                    <a:pt x="2168" y="233"/>
                  </a:lnTo>
                  <a:lnTo>
                    <a:pt x="2176" y="250"/>
                  </a:lnTo>
                  <a:lnTo>
                    <a:pt x="2184" y="269"/>
                  </a:lnTo>
                  <a:lnTo>
                    <a:pt x="2188" y="289"/>
                  </a:lnTo>
                  <a:lnTo>
                    <a:pt x="2188" y="306"/>
                  </a:lnTo>
                  <a:lnTo>
                    <a:pt x="2182" y="321"/>
                  </a:lnTo>
                  <a:lnTo>
                    <a:pt x="2169" y="330"/>
                  </a:lnTo>
                  <a:lnTo>
                    <a:pt x="2179" y="336"/>
                  </a:lnTo>
                  <a:lnTo>
                    <a:pt x="2188" y="341"/>
                  </a:lnTo>
                  <a:lnTo>
                    <a:pt x="2197" y="346"/>
                  </a:lnTo>
                  <a:lnTo>
                    <a:pt x="2206" y="352"/>
                  </a:lnTo>
                  <a:lnTo>
                    <a:pt x="2213" y="358"/>
                  </a:lnTo>
                  <a:lnTo>
                    <a:pt x="2222" y="362"/>
                  </a:lnTo>
                  <a:lnTo>
                    <a:pt x="2231" y="366"/>
                  </a:lnTo>
                  <a:lnTo>
                    <a:pt x="2241" y="371"/>
                  </a:lnTo>
                  <a:lnTo>
                    <a:pt x="2251" y="375"/>
                  </a:lnTo>
                  <a:lnTo>
                    <a:pt x="2263" y="380"/>
                  </a:lnTo>
                  <a:lnTo>
                    <a:pt x="2275" y="384"/>
                  </a:lnTo>
                  <a:lnTo>
                    <a:pt x="2288" y="390"/>
                  </a:lnTo>
                  <a:lnTo>
                    <a:pt x="2300" y="394"/>
                  </a:lnTo>
                  <a:lnTo>
                    <a:pt x="2313" y="399"/>
                  </a:lnTo>
                  <a:lnTo>
                    <a:pt x="2326" y="402"/>
                  </a:lnTo>
                  <a:lnTo>
                    <a:pt x="2340" y="405"/>
                  </a:lnTo>
                  <a:lnTo>
                    <a:pt x="2359" y="409"/>
                  </a:lnTo>
                  <a:lnTo>
                    <a:pt x="2366" y="415"/>
                  </a:lnTo>
                  <a:lnTo>
                    <a:pt x="2366" y="424"/>
                  </a:lnTo>
                  <a:lnTo>
                    <a:pt x="2360" y="436"/>
                  </a:lnTo>
                  <a:lnTo>
                    <a:pt x="2356" y="444"/>
                  </a:lnTo>
                  <a:lnTo>
                    <a:pt x="2349" y="458"/>
                  </a:lnTo>
                  <a:lnTo>
                    <a:pt x="2340" y="471"/>
                  </a:lnTo>
                  <a:lnTo>
                    <a:pt x="2331" y="486"/>
                  </a:lnTo>
                  <a:lnTo>
                    <a:pt x="2321" y="499"/>
                  </a:lnTo>
                  <a:lnTo>
                    <a:pt x="2310" y="511"/>
                  </a:lnTo>
                  <a:lnTo>
                    <a:pt x="2299" y="519"/>
                  </a:lnTo>
                  <a:lnTo>
                    <a:pt x="2288" y="524"/>
                  </a:lnTo>
                  <a:lnTo>
                    <a:pt x="2278" y="525"/>
                  </a:lnTo>
                  <a:lnTo>
                    <a:pt x="2265" y="527"/>
                  </a:lnTo>
                  <a:lnTo>
                    <a:pt x="2251" y="528"/>
                  </a:lnTo>
                  <a:lnTo>
                    <a:pt x="2238" y="528"/>
                  </a:lnTo>
                  <a:lnTo>
                    <a:pt x="2223" y="530"/>
                  </a:lnTo>
                  <a:lnTo>
                    <a:pt x="2212" y="530"/>
                  </a:lnTo>
                  <a:lnTo>
                    <a:pt x="2200" y="533"/>
                  </a:lnTo>
                  <a:lnTo>
                    <a:pt x="2190" y="537"/>
                  </a:lnTo>
                  <a:lnTo>
                    <a:pt x="2181" y="541"/>
                  </a:lnTo>
                  <a:lnTo>
                    <a:pt x="2173" y="546"/>
                  </a:lnTo>
                  <a:lnTo>
                    <a:pt x="2165" y="550"/>
                  </a:lnTo>
                  <a:lnTo>
                    <a:pt x="2159" y="553"/>
                  </a:lnTo>
                  <a:lnTo>
                    <a:pt x="2153" y="555"/>
                  </a:lnTo>
                  <a:lnTo>
                    <a:pt x="2148" y="556"/>
                  </a:lnTo>
                  <a:lnTo>
                    <a:pt x="2147" y="558"/>
                  </a:lnTo>
                  <a:lnTo>
                    <a:pt x="2145" y="558"/>
                  </a:lnTo>
                  <a:lnTo>
                    <a:pt x="2132" y="596"/>
                  </a:lnTo>
                  <a:lnTo>
                    <a:pt x="2147" y="593"/>
                  </a:lnTo>
                  <a:lnTo>
                    <a:pt x="2159" y="591"/>
                  </a:lnTo>
                  <a:lnTo>
                    <a:pt x="2168" y="590"/>
                  </a:lnTo>
                  <a:lnTo>
                    <a:pt x="2176" y="590"/>
                  </a:lnTo>
                  <a:lnTo>
                    <a:pt x="2187" y="590"/>
                  </a:lnTo>
                  <a:lnTo>
                    <a:pt x="2198" y="590"/>
                  </a:lnTo>
                  <a:lnTo>
                    <a:pt x="2216" y="590"/>
                  </a:lnTo>
                  <a:lnTo>
                    <a:pt x="2241" y="591"/>
                  </a:lnTo>
                  <a:lnTo>
                    <a:pt x="2271" y="593"/>
                  </a:lnTo>
                  <a:lnTo>
                    <a:pt x="2303" y="596"/>
                  </a:lnTo>
                  <a:lnTo>
                    <a:pt x="2337" y="599"/>
                  </a:lnTo>
                  <a:lnTo>
                    <a:pt x="2369" y="603"/>
                  </a:lnTo>
                  <a:lnTo>
                    <a:pt x="2402" y="606"/>
                  </a:lnTo>
                  <a:lnTo>
                    <a:pt x="2431" y="610"/>
                  </a:lnTo>
                  <a:lnTo>
                    <a:pt x="2456" y="613"/>
                  </a:lnTo>
                  <a:lnTo>
                    <a:pt x="2475" y="616"/>
                  </a:lnTo>
                  <a:lnTo>
                    <a:pt x="2494" y="619"/>
                  </a:lnTo>
                  <a:lnTo>
                    <a:pt x="2518" y="624"/>
                  </a:lnTo>
                  <a:lnTo>
                    <a:pt x="2544" y="630"/>
                  </a:lnTo>
                  <a:lnTo>
                    <a:pt x="2571" y="635"/>
                  </a:lnTo>
                  <a:lnTo>
                    <a:pt x="2597" y="643"/>
                  </a:lnTo>
                  <a:lnTo>
                    <a:pt x="2621" y="649"/>
                  </a:lnTo>
                  <a:lnTo>
                    <a:pt x="2641" y="653"/>
                  </a:lnTo>
                  <a:lnTo>
                    <a:pt x="2656" y="656"/>
                  </a:lnTo>
                  <a:lnTo>
                    <a:pt x="2668" y="659"/>
                  </a:lnTo>
                  <a:lnTo>
                    <a:pt x="2683" y="660"/>
                  </a:lnTo>
                  <a:lnTo>
                    <a:pt x="2696" y="663"/>
                  </a:lnTo>
                  <a:lnTo>
                    <a:pt x="2709" y="666"/>
                  </a:lnTo>
                  <a:lnTo>
                    <a:pt x="2721" y="669"/>
                  </a:lnTo>
                  <a:lnTo>
                    <a:pt x="2730" y="674"/>
                  </a:lnTo>
                  <a:lnTo>
                    <a:pt x="2736" y="678"/>
                  </a:lnTo>
                  <a:lnTo>
                    <a:pt x="2739" y="684"/>
                  </a:lnTo>
                  <a:lnTo>
                    <a:pt x="2737" y="700"/>
                  </a:lnTo>
                  <a:lnTo>
                    <a:pt x="2736" y="716"/>
                  </a:lnTo>
                  <a:lnTo>
                    <a:pt x="2733" y="730"/>
                  </a:lnTo>
                  <a:lnTo>
                    <a:pt x="2731" y="735"/>
                  </a:lnTo>
                  <a:lnTo>
                    <a:pt x="2734" y="740"/>
                  </a:lnTo>
                  <a:lnTo>
                    <a:pt x="2743" y="752"/>
                  </a:lnTo>
                  <a:lnTo>
                    <a:pt x="2753" y="765"/>
                  </a:lnTo>
                  <a:lnTo>
                    <a:pt x="2762" y="775"/>
                  </a:lnTo>
                  <a:lnTo>
                    <a:pt x="2768" y="777"/>
                  </a:lnTo>
                  <a:lnTo>
                    <a:pt x="2777" y="774"/>
                  </a:lnTo>
                  <a:lnTo>
                    <a:pt x="2789" y="769"/>
                  </a:lnTo>
                  <a:lnTo>
                    <a:pt x="2800" y="763"/>
                  </a:lnTo>
                  <a:lnTo>
                    <a:pt x="2814" y="756"/>
                  </a:lnTo>
                  <a:lnTo>
                    <a:pt x="2825" y="752"/>
                  </a:lnTo>
                  <a:lnTo>
                    <a:pt x="2836" y="749"/>
                  </a:lnTo>
                  <a:lnTo>
                    <a:pt x="2843" y="749"/>
                  </a:lnTo>
                  <a:lnTo>
                    <a:pt x="2852" y="760"/>
                  </a:lnTo>
                  <a:lnTo>
                    <a:pt x="2855" y="777"/>
                  </a:lnTo>
                  <a:lnTo>
                    <a:pt x="2855" y="793"/>
                  </a:lnTo>
                  <a:lnTo>
                    <a:pt x="2853" y="800"/>
                  </a:lnTo>
                  <a:lnTo>
                    <a:pt x="2855" y="800"/>
                  </a:lnTo>
                  <a:lnTo>
                    <a:pt x="2858" y="802"/>
                  </a:lnTo>
                  <a:lnTo>
                    <a:pt x="2862" y="805"/>
                  </a:lnTo>
                  <a:lnTo>
                    <a:pt x="2868" y="806"/>
                  </a:lnTo>
                  <a:lnTo>
                    <a:pt x="2877" y="809"/>
                  </a:lnTo>
                  <a:lnTo>
                    <a:pt x="2886" y="812"/>
                  </a:lnTo>
                  <a:lnTo>
                    <a:pt x="2895" y="813"/>
                  </a:lnTo>
                  <a:lnTo>
                    <a:pt x="2905" y="813"/>
                  </a:lnTo>
                  <a:lnTo>
                    <a:pt x="2921" y="816"/>
                  </a:lnTo>
                  <a:lnTo>
                    <a:pt x="2930" y="821"/>
                  </a:lnTo>
                  <a:lnTo>
                    <a:pt x="2930" y="830"/>
                  </a:lnTo>
                  <a:lnTo>
                    <a:pt x="2925" y="837"/>
                  </a:lnTo>
                  <a:lnTo>
                    <a:pt x="2918" y="849"/>
                  </a:lnTo>
                  <a:lnTo>
                    <a:pt x="2912" y="866"/>
                  </a:lnTo>
                  <a:lnTo>
                    <a:pt x="2909" y="882"/>
                  </a:lnTo>
                  <a:lnTo>
                    <a:pt x="2908" y="888"/>
                  </a:lnTo>
                  <a:lnTo>
                    <a:pt x="2911" y="888"/>
                  </a:lnTo>
                  <a:lnTo>
                    <a:pt x="2918" y="891"/>
                  </a:lnTo>
                  <a:lnTo>
                    <a:pt x="2928" y="894"/>
                  </a:lnTo>
                  <a:lnTo>
                    <a:pt x="2940" y="897"/>
                  </a:lnTo>
                  <a:lnTo>
                    <a:pt x="2952" y="902"/>
                  </a:lnTo>
                  <a:lnTo>
                    <a:pt x="2964" y="905"/>
                  </a:lnTo>
                  <a:lnTo>
                    <a:pt x="2974" y="909"/>
                  </a:lnTo>
                  <a:lnTo>
                    <a:pt x="2980" y="912"/>
                  </a:lnTo>
                  <a:lnTo>
                    <a:pt x="2986" y="921"/>
                  </a:lnTo>
                  <a:lnTo>
                    <a:pt x="2987" y="935"/>
                  </a:lnTo>
                  <a:lnTo>
                    <a:pt x="2984" y="949"/>
                  </a:lnTo>
                  <a:lnTo>
                    <a:pt x="2977" y="959"/>
                  </a:lnTo>
                  <a:lnTo>
                    <a:pt x="2987" y="963"/>
                  </a:lnTo>
                  <a:lnTo>
                    <a:pt x="2996" y="969"/>
                  </a:lnTo>
                  <a:lnTo>
                    <a:pt x="3003" y="975"/>
                  </a:lnTo>
                  <a:lnTo>
                    <a:pt x="3009" y="981"/>
                  </a:lnTo>
                  <a:lnTo>
                    <a:pt x="3012" y="988"/>
                  </a:lnTo>
                  <a:lnTo>
                    <a:pt x="3014" y="994"/>
                  </a:lnTo>
                  <a:lnTo>
                    <a:pt x="3011" y="1000"/>
                  </a:lnTo>
                  <a:lnTo>
                    <a:pt x="3006" y="1004"/>
                  </a:lnTo>
                  <a:lnTo>
                    <a:pt x="2999" y="1010"/>
                  </a:lnTo>
                  <a:lnTo>
                    <a:pt x="2990" y="1018"/>
                  </a:lnTo>
                  <a:lnTo>
                    <a:pt x="2980" y="1027"/>
                  </a:lnTo>
                  <a:lnTo>
                    <a:pt x="2970" y="1035"/>
                  </a:lnTo>
                  <a:lnTo>
                    <a:pt x="2961" y="1044"/>
                  </a:lnTo>
                  <a:lnTo>
                    <a:pt x="2953" y="1052"/>
                  </a:lnTo>
                  <a:lnTo>
                    <a:pt x="2947" y="1057"/>
                  </a:lnTo>
                  <a:lnTo>
                    <a:pt x="2946" y="1059"/>
                  </a:lnTo>
                  <a:lnTo>
                    <a:pt x="2953" y="1066"/>
                  </a:lnTo>
                  <a:lnTo>
                    <a:pt x="2961" y="1077"/>
                  </a:lnTo>
                  <a:lnTo>
                    <a:pt x="2968" y="1088"/>
                  </a:lnTo>
                  <a:lnTo>
                    <a:pt x="2974" y="1100"/>
                  </a:lnTo>
                  <a:lnTo>
                    <a:pt x="2980" y="1112"/>
                  </a:lnTo>
                  <a:lnTo>
                    <a:pt x="2984" y="1121"/>
                  </a:lnTo>
                  <a:lnTo>
                    <a:pt x="2984" y="1127"/>
                  </a:lnTo>
                  <a:lnTo>
                    <a:pt x="2983" y="1129"/>
                  </a:lnTo>
                  <a:lnTo>
                    <a:pt x="2975" y="1132"/>
                  </a:lnTo>
                  <a:lnTo>
                    <a:pt x="2964" y="1138"/>
                  </a:lnTo>
                  <a:lnTo>
                    <a:pt x="2949" y="1146"/>
                  </a:lnTo>
                  <a:lnTo>
                    <a:pt x="2933" y="1156"/>
                  </a:lnTo>
                  <a:lnTo>
                    <a:pt x="2918" y="1166"/>
                  </a:lnTo>
                  <a:lnTo>
                    <a:pt x="2905" y="1174"/>
                  </a:lnTo>
                  <a:lnTo>
                    <a:pt x="2895" y="1179"/>
                  </a:lnTo>
                  <a:lnTo>
                    <a:pt x="2892" y="1182"/>
                  </a:lnTo>
                  <a:lnTo>
                    <a:pt x="2896" y="1188"/>
                  </a:lnTo>
                  <a:lnTo>
                    <a:pt x="2905" y="1203"/>
                  </a:lnTo>
                  <a:lnTo>
                    <a:pt x="2912" y="1221"/>
                  </a:lnTo>
                  <a:lnTo>
                    <a:pt x="2912" y="1234"/>
                  </a:lnTo>
                  <a:lnTo>
                    <a:pt x="2908" y="1238"/>
                  </a:lnTo>
                  <a:lnTo>
                    <a:pt x="2903" y="1243"/>
                  </a:lnTo>
                  <a:lnTo>
                    <a:pt x="2896" y="1246"/>
                  </a:lnTo>
                  <a:lnTo>
                    <a:pt x="2889" y="1249"/>
                  </a:lnTo>
                  <a:lnTo>
                    <a:pt x="2880" y="1253"/>
                  </a:lnTo>
                  <a:lnTo>
                    <a:pt x="2872" y="1256"/>
                  </a:lnTo>
                  <a:lnTo>
                    <a:pt x="2865" y="1260"/>
                  </a:lnTo>
                  <a:lnTo>
                    <a:pt x="2858" y="1265"/>
                  </a:lnTo>
                  <a:lnTo>
                    <a:pt x="2847" y="1281"/>
                  </a:lnTo>
                  <a:lnTo>
                    <a:pt x="2843" y="1304"/>
                  </a:lnTo>
                  <a:lnTo>
                    <a:pt x="2842" y="1328"/>
                  </a:lnTo>
                  <a:lnTo>
                    <a:pt x="2843" y="1346"/>
                  </a:lnTo>
                  <a:lnTo>
                    <a:pt x="2843" y="1351"/>
                  </a:lnTo>
                  <a:lnTo>
                    <a:pt x="2839" y="1357"/>
                  </a:lnTo>
                  <a:lnTo>
                    <a:pt x="2831" y="1360"/>
                  </a:lnTo>
                  <a:lnTo>
                    <a:pt x="2821" y="1362"/>
                  </a:lnTo>
                  <a:lnTo>
                    <a:pt x="2809" y="1363"/>
                  </a:lnTo>
                  <a:lnTo>
                    <a:pt x="2796" y="1362"/>
                  </a:lnTo>
                  <a:lnTo>
                    <a:pt x="2780" y="1359"/>
                  </a:lnTo>
                  <a:lnTo>
                    <a:pt x="2765" y="1353"/>
                  </a:lnTo>
                  <a:lnTo>
                    <a:pt x="2744" y="1346"/>
                  </a:lnTo>
                  <a:lnTo>
                    <a:pt x="2716" y="1337"/>
                  </a:lnTo>
                  <a:lnTo>
                    <a:pt x="2683" y="1326"/>
                  </a:lnTo>
                  <a:lnTo>
                    <a:pt x="2647" y="1316"/>
                  </a:lnTo>
                  <a:lnTo>
                    <a:pt x="2612" y="1306"/>
                  </a:lnTo>
                  <a:lnTo>
                    <a:pt x="2580" y="1297"/>
                  </a:lnTo>
                  <a:lnTo>
                    <a:pt x="2555" y="1290"/>
                  </a:lnTo>
                  <a:lnTo>
                    <a:pt x="2537" y="1285"/>
                  </a:lnTo>
                  <a:lnTo>
                    <a:pt x="2522" y="1281"/>
                  </a:lnTo>
                  <a:lnTo>
                    <a:pt x="2500" y="1275"/>
                  </a:lnTo>
                  <a:lnTo>
                    <a:pt x="2475" y="1268"/>
                  </a:lnTo>
                  <a:lnTo>
                    <a:pt x="2449" y="1260"/>
                  </a:lnTo>
                  <a:lnTo>
                    <a:pt x="2422" y="1254"/>
                  </a:lnTo>
                  <a:lnTo>
                    <a:pt x="2399" y="1249"/>
                  </a:lnTo>
                  <a:lnTo>
                    <a:pt x="2381" y="1244"/>
                  </a:lnTo>
                  <a:lnTo>
                    <a:pt x="2371" y="1241"/>
                  </a:lnTo>
                  <a:lnTo>
                    <a:pt x="2372" y="1265"/>
                  </a:lnTo>
                  <a:lnTo>
                    <a:pt x="2368" y="1282"/>
                  </a:lnTo>
                  <a:lnTo>
                    <a:pt x="2360" y="1296"/>
                  </a:lnTo>
                  <a:lnTo>
                    <a:pt x="2350" y="1301"/>
                  </a:lnTo>
                  <a:lnTo>
                    <a:pt x="2343" y="1304"/>
                  </a:lnTo>
                  <a:lnTo>
                    <a:pt x="2338" y="1307"/>
                  </a:lnTo>
                  <a:lnTo>
                    <a:pt x="2337" y="1315"/>
                  </a:lnTo>
                  <a:lnTo>
                    <a:pt x="2335" y="1326"/>
                  </a:lnTo>
                  <a:lnTo>
                    <a:pt x="2332" y="1334"/>
                  </a:lnTo>
                  <a:lnTo>
                    <a:pt x="2328" y="1338"/>
                  </a:lnTo>
                  <a:lnTo>
                    <a:pt x="2321" y="1343"/>
                  </a:lnTo>
                  <a:lnTo>
                    <a:pt x="2313" y="1347"/>
                  </a:lnTo>
                  <a:lnTo>
                    <a:pt x="2304" y="1350"/>
                  </a:lnTo>
                  <a:lnTo>
                    <a:pt x="2296" y="1351"/>
                  </a:lnTo>
                  <a:lnTo>
                    <a:pt x="2287" y="1353"/>
                  </a:lnTo>
                  <a:lnTo>
                    <a:pt x="2278" y="1353"/>
                  </a:lnTo>
                  <a:lnTo>
                    <a:pt x="2266" y="1356"/>
                  </a:lnTo>
                  <a:lnTo>
                    <a:pt x="2257" y="1363"/>
                  </a:lnTo>
                  <a:lnTo>
                    <a:pt x="2251" y="1373"/>
                  </a:lnTo>
                  <a:lnTo>
                    <a:pt x="2247" y="1384"/>
                  </a:lnTo>
                  <a:lnTo>
                    <a:pt x="2243" y="1388"/>
                  </a:lnTo>
                  <a:lnTo>
                    <a:pt x="2237" y="1390"/>
                  </a:lnTo>
                  <a:lnTo>
                    <a:pt x="2229" y="1391"/>
                  </a:lnTo>
                  <a:lnTo>
                    <a:pt x="2219" y="1391"/>
                  </a:lnTo>
                  <a:lnTo>
                    <a:pt x="2210" y="1391"/>
                  </a:lnTo>
                  <a:lnTo>
                    <a:pt x="2201" y="1390"/>
                  </a:lnTo>
                  <a:lnTo>
                    <a:pt x="2193" y="1388"/>
                  </a:lnTo>
                  <a:lnTo>
                    <a:pt x="2187" y="1387"/>
                  </a:lnTo>
                  <a:lnTo>
                    <a:pt x="2181" y="1385"/>
                  </a:lnTo>
                  <a:lnTo>
                    <a:pt x="2175" y="1385"/>
                  </a:lnTo>
                  <a:lnTo>
                    <a:pt x="2168" y="1385"/>
                  </a:lnTo>
                  <a:lnTo>
                    <a:pt x="2160" y="1387"/>
                  </a:lnTo>
                  <a:lnTo>
                    <a:pt x="2154" y="1390"/>
                  </a:lnTo>
                  <a:lnTo>
                    <a:pt x="2148" y="1393"/>
                  </a:lnTo>
                  <a:lnTo>
                    <a:pt x="2143" y="1397"/>
                  </a:lnTo>
                  <a:lnTo>
                    <a:pt x="2138" y="1404"/>
                  </a:lnTo>
                  <a:lnTo>
                    <a:pt x="2132" y="1410"/>
                  </a:lnTo>
                  <a:lnTo>
                    <a:pt x="2123" y="1413"/>
                  </a:lnTo>
                  <a:lnTo>
                    <a:pt x="2113" y="1413"/>
                  </a:lnTo>
                  <a:lnTo>
                    <a:pt x="2101" y="1412"/>
                  </a:lnTo>
                  <a:lnTo>
                    <a:pt x="2091" y="1410"/>
                  </a:lnTo>
                  <a:lnTo>
                    <a:pt x="2082" y="1407"/>
                  </a:lnTo>
                  <a:lnTo>
                    <a:pt x="2076" y="1406"/>
                  </a:lnTo>
                  <a:lnTo>
                    <a:pt x="2073" y="1404"/>
                  </a:lnTo>
                  <a:lnTo>
                    <a:pt x="2070" y="1404"/>
                  </a:lnTo>
                  <a:lnTo>
                    <a:pt x="2065" y="1406"/>
                  </a:lnTo>
                  <a:lnTo>
                    <a:pt x="2057" y="1407"/>
                  </a:lnTo>
                  <a:lnTo>
                    <a:pt x="2047" y="1409"/>
                  </a:lnTo>
                  <a:lnTo>
                    <a:pt x="2037" y="1410"/>
                  </a:lnTo>
                  <a:lnTo>
                    <a:pt x="2026" y="1412"/>
                  </a:lnTo>
                  <a:lnTo>
                    <a:pt x="2017" y="1415"/>
                  </a:lnTo>
                  <a:lnTo>
                    <a:pt x="2013" y="1418"/>
                  </a:lnTo>
                  <a:lnTo>
                    <a:pt x="2007" y="1418"/>
                  </a:lnTo>
                  <a:lnTo>
                    <a:pt x="1998" y="1416"/>
                  </a:lnTo>
                  <a:lnTo>
                    <a:pt x="1990" y="1410"/>
                  </a:lnTo>
                  <a:lnTo>
                    <a:pt x="1978" y="1403"/>
                  </a:lnTo>
                  <a:lnTo>
                    <a:pt x="1967" y="1397"/>
                  </a:lnTo>
                  <a:lnTo>
                    <a:pt x="1960" y="1390"/>
                  </a:lnTo>
                  <a:lnTo>
                    <a:pt x="1954" y="1385"/>
                  </a:lnTo>
                  <a:lnTo>
                    <a:pt x="1951" y="1384"/>
                  </a:lnTo>
                  <a:lnTo>
                    <a:pt x="1948" y="1385"/>
                  </a:lnTo>
                  <a:lnTo>
                    <a:pt x="1939" y="1388"/>
                  </a:lnTo>
                  <a:lnTo>
                    <a:pt x="1926" y="1394"/>
                  </a:lnTo>
                  <a:lnTo>
                    <a:pt x="1912" y="1398"/>
                  </a:lnTo>
                  <a:lnTo>
                    <a:pt x="1897" y="1404"/>
                  </a:lnTo>
                  <a:lnTo>
                    <a:pt x="1882" y="1410"/>
                  </a:lnTo>
                  <a:lnTo>
                    <a:pt x="1870" y="1413"/>
                  </a:lnTo>
                  <a:lnTo>
                    <a:pt x="1863" y="1415"/>
                  </a:lnTo>
                  <a:lnTo>
                    <a:pt x="1857" y="1413"/>
                  </a:lnTo>
                  <a:lnTo>
                    <a:pt x="1850" y="1407"/>
                  </a:lnTo>
                  <a:lnTo>
                    <a:pt x="1842" y="1400"/>
                  </a:lnTo>
                  <a:lnTo>
                    <a:pt x="1835" y="1390"/>
                  </a:lnTo>
                  <a:lnTo>
                    <a:pt x="1829" y="1381"/>
                  </a:lnTo>
                  <a:lnTo>
                    <a:pt x="1823" y="1373"/>
                  </a:lnTo>
                  <a:lnTo>
                    <a:pt x="1820" y="1368"/>
                  </a:lnTo>
                  <a:lnTo>
                    <a:pt x="1819" y="1366"/>
                  </a:lnTo>
                  <a:lnTo>
                    <a:pt x="1816" y="1366"/>
                  </a:lnTo>
                  <a:lnTo>
                    <a:pt x="1810" y="1368"/>
                  </a:lnTo>
                  <a:lnTo>
                    <a:pt x="1800" y="1369"/>
                  </a:lnTo>
                  <a:lnTo>
                    <a:pt x="1788" y="1372"/>
                  </a:lnTo>
                  <a:lnTo>
                    <a:pt x="1776" y="1375"/>
                  </a:lnTo>
                  <a:lnTo>
                    <a:pt x="1764" y="1376"/>
                  </a:lnTo>
                  <a:lnTo>
                    <a:pt x="1756" y="1379"/>
                  </a:lnTo>
                  <a:lnTo>
                    <a:pt x="1750" y="1381"/>
                  </a:lnTo>
                  <a:lnTo>
                    <a:pt x="1745" y="1379"/>
                  </a:lnTo>
                  <a:lnTo>
                    <a:pt x="1739" y="1375"/>
                  </a:lnTo>
                  <a:lnTo>
                    <a:pt x="1733" y="1368"/>
                  </a:lnTo>
                  <a:lnTo>
                    <a:pt x="1726" y="1357"/>
                  </a:lnTo>
                  <a:lnTo>
                    <a:pt x="1719" y="1349"/>
                  </a:lnTo>
                  <a:lnTo>
                    <a:pt x="1713" y="1340"/>
                  </a:lnTo>
                  <a:lnTo>
                    <a:pt x="1707" y="1331"/>
                  </a:lnTo>
                  <a:lnTo>
                    <a:pt x="1703" y="1326"/>
                  </a:lnTo>
                  <a:lnTo>
                    <a:pt x="1697" y="1324"/>
                  </a:lnTo>
                  <a:lnTo>
                    <a:pt x="1689" y="1322"/>
                  </a:lnTo>
                  <a:lnTo>
                    <a:pt x="1679" y="1324"/>
                  </a:lnTo>
                  <a:lnTo>
                    <a:pt x="1667" y="1324"/>
                  </a:lnTo>
                  <a:lnTo>
                    <a:pt x="1654" y="1326"/>
                  </a:lnTo>
                  <a:lnTo>
                    <a:pt x="1641" y="1328"/>
                  </a:lnTo>
                  <a:lnTo>
                    <a:pt x="1629" y="1329"/>
                  </a:lnTo>
                  <a:lnTo>
                    <a:pt x="1617" y="1329"/>
                  </a:lnTo>
                  <a:lnTo>
                    <a:pt x="1600" y="1322"/>
                  </a:lnTo>
                  <a:lnTo>
                    <a:pt x="1586" y="1306"/>
                  </a:lnTo>
                  <a:lnTo>
                    <a:pt x="1580" y="1285"/>
                  </a:lnTo>
                  <a:lnTo>
                    <a:pt x="1580" y="1268"/>
                  </a:lnTo>
                  <a:lnTo>
                    <a:pt x="1579" y="1262"/>
                  </a:lnTo>
                  <a:lnTo>
                    <a:pt x="1575" y="1259"/>
                  </a:lnTo>
                  <a:lnTo>
                    <a:pt x="1566" y="1259"/>
                  </a:lnTo>
                  <a:lnTo>
                    <a:pt x="1557" y="1259"/>
                  </a:lnTo>
                  <a:lnTo>
                    <a:pt x="1547" y="1260"/>
                  </a:lnTo>
                  <a:lnTo>
                    <a:pt x="1536" y="1262"/>
                  </a:lnTo>
                  <a:lnTo>
                    <a:pt x="1527" y="1263"/>
                  </a:lnTo>
                  <a:lnTo>
                    <a:pt x="1523" y="1262"/>
                  </a:lnTo>
                  <a:lnTo>
                    <a:pt x="1519" y="1250"/>
                  </a:lnTo>
                  <a:lnTo>
                    <a:pt x="1519" y="1231"/>
                  </a:lnTo>
                  <a:lnTo>
                    <a:pt x="1522" y="1213"/>
                  </a:lnTo>
                  <a:lnTo>
                    <a:pt x="1523" y="1206"/>
                  </a:lnTo>
                  <a:lnTo>
                    <a:pt x="1522" y="1204"/>
                  </a:lnTo>
                  <a:lnTo>
                    <a:pt x="1519" y="1200"/>
                  </a:lnTo>
                  <a:lnTo>
                    <a:pt x="1513" y="1194"/>
                  </a:lnTo>
                  <a:lnTo>
                    <a:pt x="1507" y="1187"/>
                  </a:lnTo>
                  <a:lnTo>
                    <a:pt x="1498" y="1179"/>
                  </a:lnTo>
                  <a:lnTo>
                    <a:pt x="1489" y="1172"/>
                  </a:lnTo>
                  <a:lnTo>
                    <a:pt x="1479" y="1166"/>
                  </a:lnTo>
                  <a:lnTo>
                    <a:pt x="1469" y="1162"/>
                  </a:lnTo>
                  <a:lnTo>
                    <a:pt x="1455" y="1160"/>
                  </a:lnTo>
                  <a:lnTo>
                    <a:pt x="1435" y="1160"/>
                  </a:lnTo>
                  <a:lnTo>
                    <a:pt x="1411" y="1162"/>
                  </a:lnTo>
                  <a:lnTo>
                    <a:pt x="1386" y="1163"/>
                  </a:lnTo>
                  <a:lnTo>
                    <a:pt x="1360" y="1165"/>
                  </a:lnTo>
                  <a:lnTo>
                    <a:pt x="1338" y="1166"/>
                  </a:lnTo>
                  <a:lnTo>
                    <a:pt x="1318" y="1166"/>
                  </a:lnTo>
                  <a:lnTo>
                    <a:pt x="1305" y="1166"/>
                  </a:lnTo>
                  <a:lnTo>
                    <a:pt x="1295" y="1176"/>
                  </a:lnTo>
                  <a:lnTo>
                    <a:pt x="1285" y="1184"/>
                  </a:lnTo>
                  <a:lnTo>
                    <a:pt x="1277" y="1193"/>
                  </a:lnTo>
                  <a:lnTo>
                    <a:pt x="1279" y="1203"/>
                  </a:lnTo>
                  <a:lnTo>
                    <a:pt x="1279" y="1210"/>
                  </a:lnTo>
                  <a:lnTo>
                    <a:pt x="1277" y="1216"/>
                  </a:lnTo>
                  <a:lnTo>
                    <a:pt x="1271" y="1224"/>
                  </a:lnTo>
                  <a:lnTo>
                    <a:pt x="1266" y="1229"/>
                  </a:lnTo>
                  <a:lnTo>
                    <a:pt x="1257" y="1235"/>
                  </a:lnTo>
                  <a:lnTo>
                    <a:pt x="1248" y="1240"/>
                  </a:lnTo>
                  <a:lnTo>
                    <a:pt x="1241" y="1243"/>
                  </a:lnTo>
                  <a:lnTo>
                    <a:pt x="1233" y="1244"/>
                  </a:lnTo>
                  <a:lnTo>
                    <a:pt x="1226" y="1247"/>
                  </a:lnTo>
                  <a:lnTo>
                    <a:pt x="1227" y="1256"/>
                  </a:lnTo>
                  <a:lnTo>
                    <a:pt x="1233" y="1266"/>
                  </a:lnTo>
                  <a:lnTo>
                    <a:pt x="1238" y="1275"/>
                  </a:lnTo>
                  <a:lnTo>
                    <a:pt x="1235" y="1279"/>
                  </a:lnTo>
                  <a:lnTo>
                    <a:pt x="1226" y="1282"/>
                  </a:lnTo>
                  <a:lnTo>
                    <a:pt x="1213" y="1287"/>
                  </a:lnTo>
                  <a:lnTo>
                    <a:pt x="1198" y="1290"/>
                  </a:lnTo>
                  <a:lnTo>
                    <a:pt x="1180" y="1293"/>
                  </a:lnTo>
                  <a:lnTo>
                    <a:pt x="1165" y="1296"/>
                  </a:lnTo>
                  <a:lnTo>
                    <a:pt x="1152" y="1296"/>
                  </a:lnTo>
                  <a:lnTo>
                    <a:pt x="1145" y="1296"/>
                  </a:lnTo>
                  <a:lnTo>
                    <a:pt x="1136" y="1300"/>
                  </a:lnTo>
                  <a:lnTo>
                    <a:pt x="1129" y="1313"/>
                  </a:lnTo>
                  <a:lnTo>
                    <a:pt x="1123" y="1328"/>
                  </a:lnTo>
                  <a:lnTo>
                    <a:pt x="1121" y="1335"/>
                  </a:lnTo>
                  <a:lnTo>
                    <a:pt x="1070" y="1329"/>
                  </a:lnTo>
                  <a:lnTo>
                    <a:pt x="1068" y="1334"/>
                  </a:lnTo>
                  <a:lnTo>
                    <a:pt x="1062" y="1346"/>
                  </a:lnTo>
                  <a:lnTo>
                    <a:pt x="1052" y="1357"/>
                  </a:lnTo>
                  <a:lnTo>
                    <a:pt x="1039" y="1366"/>
                  </a:lnTo>
                  <a:lnTo>
                    <a:pt x="1030" y="1368"/>
                  </a:lnTo>
                  <a:lnTo>
                    <a:pt x="1020" y="1369"/>
                  </a:lnTo>
                  <a:lnTo>
                    <a:pt x="1008" y="1369"/>
                  </a:lnTo>
                  <a:lnTo>
                    <a:pt x="996" y="1368"/>
                  </a:lnTo>
                  <a:lnTo>
                    <a:pt x="986" y="1366"/>
                  </a:lnTo>
                  <a:lnTo>
                    <a:pt x="977" y="1365"/>
                  </a:lnTo>
                  <a:lnTo>
                    <a:pt x="971" y="1363"/>
                  </a:lnTo>
                  <a:lnTo>
                    <a:pt x="968" y="1363"/>
                  </a:lnTo>
                  <a:lnTo>
                    <a:pt x="965" y="1366"/>
                  </a:lnTo>
                  <a:lnTo>
                    <a:pt x="956" y="1372"/>
                  </a:lnTo>
                  <a:lnTo>
                    <a:pt x="946" y="1382"/>
                  </a:lnTo>
                  <a:lnTo>
                    <a:pt x="937" y="1394"/>
                  </a:lnTo>
                  <a:lnTo>
                    <a:pt x="931" y="1400"/>
                  </a:lnTo>
                  <a:lnTo>
                    <a:pt x="921" y="1403"/>
                  </a:lnTo>
                  <a:lnTo>
                    <a:pt x="908" y="1406"/>
                  </a:lnTo>
                  <a:lnTo>
                    <a:pt x="895" y="1407"/>
                  </a:lnTo>
                  <a:lnTo>
                    <a:pt x="881" y="1407"/>
                  </a:lnTo>
                  <a:lnTo>
                    <a:pt x="870" y="1407"/>
                  </a:lnTo>
                  <a:lnTo>
                    <a:pt x="862" y="1407"/>
                  </a:lnTo>
                  <a:lnTo>
                    <a:pt x="859" y="1407"/>
                  </a:lnTo>
                  <a:lnTo>
                    <a:pt x="858" y="1412"/>
                  </a:lnTo>
                  <a:lnTo>
                    <a:pt x="853" y="1423"/>
                  </a:lnTo>
                  <a:lnTo>
                    <a:pt x="845" y="1435"/>
                  </a:lnTo>
                  <a:lnTo>
                    <a:pt x="831" y="1441"/>
                  </a:lnTo>
                  <a:lnTo>
                    <a:pt x="823" y="1443"/>
                  </a:lnTo>
                  <a:lnTo>
                    <a:pt x="814" y="1441"/>
                  </a:lnTo>
                  <a:lnTo>
                    <a:pt x="803" y="1440"/>
                  </a:lnTo>
                  <a:lnTo>
                    <a:pt x="793" y="1438"/>
                  </a:lnTo>
                  <a:lnTo>
                    <a:pt x="784" y="1435"/>
                  </a:lnTo>
                  <a:lnTo>
                    <a:pt x="777" y="1434"/>
                  </a:lnTo>
                  <a:lnTo>
                    <a:pt x="773" y="1431"/>
                  </a:lnTo>
                  <a:lnTo>
                    <a:pt x="771" y="1431"/>
                  </a:lnTo>
                  <a:lnTo>
                    <a:pt x="768" y="1437"/>
                  </a:lnTo>
                  <a:lnTo>
                    <a:pt x="761" y="1447"/>
                  </a:lnTo>
                  <a:lnTo>
                    <a:pt x="749" y="1459"/>
                  </a:lnTo>
                  <a:lnTo>
                    <a:pt x="736" y="1462"/>
                  </a:lnTo>
                  <a:lnTo>
                    <a:pt x="728" y="1460"/>
                  </a:lnTo>
                  <a:lnTo>
                    <a:pt x="721" y="1456"/>
                  </a:lnTo>
                  <a:lnTo>
                    <a:pt x="714" y="1450"/>
                  </a:lnTo>
                  <a:lnTo>
                    <a:pt x="706" y="1446"/>
                  </a:lnTo>
                  <a:lnTo>
                    <a:pt x="699" y="1440"/>
                  </a:lnTo>
                  <a:lnTo>
                    <a:pt x="693" y="1435"/>
                  </a:lnTo>
                  <a:lnTo>
                    <a:pt x="690" y="1432"/>
                  </a:lnTo>
                  <a:lnTo>
                    <a:pt x="689" y="1431"/>
                  </a:lnTo>
                  <a:lnTo>
                    <a:pt x="684" y="1434"/>
                  </a:lnTo>
                  <a:lnTo>
                    <a:pt x="674" y="1441"/>
                  </a:lnTo>
                  <a:lnTo>
                    <a:pt x="661" y="1450"/>
                  </a:lnTo>
                  <a:lnTo>
                    <a:pt x="647" y="1454"/>
                  </a:lnTo>
                  <a:lnTo>
                    <a:pt x="642" y="1456"/>
                  </a:lnTo>
                  <a:lnTo>
                    <a:pt x="633" y="1456"/>
                  </a:lnTo>
                  <a:lnTo>
                    <a:pt x="624" y="1454"/>
                  </a:lnTo>
                  <a:lnTo>
                    <a:pt x="614" y="1453"/>
                  </a:lnTo>
                  <a:lnTo>
                    <a:pt x="603" y="1451"/>
                  </a:lnTo>
                  <a:lnTo>
                    <a:pt x="594" y="1448"/>
                  </a:lnTo>
                  <a:lnTo>
                    <a:pt x="586" y="1446"/>
                  </a:lnTo>
                  <a:lnTo>
                    <a:pt x="580" y="1441"/>
                  </a:lnTo>
                  <a:lnTo>
                    <a:pt x="574" y="1438"/>
                  </a:lnTo>
                  <a:lnTo>
                    <a:pt x="568" y="1438"/>
                  </a:lnTo>
                  <a:lnTo>
                    <a:pt x="562" y="1440"/>
                  </a:lnTo>
                  <a:lnTo>
                    <a:pt x="555" y="1441"/>
                  </a:lnTo>
                  <a:lnTo>
                    <a:pt x="547" y="1444"/>
                  </a:lnTo>
                  <a:lnTo>
                    <a:pt x="540" y="1446"/>
                  </a:lnTo>
                  <a:lnTo>
                    <a:pt x="533" y="1447"/>
                  </a:lnTo>
                  <a:lnTo>
                    <a:pt x="525" y="1448"/>
                  </a:lnTo>
                  <a:lnTo>
                    <a:pt x="514" y="1446"/>
                  </a:lnTo>
                  <a:lnTo>
                    <a:pt x="502" y="1438"/>
                  </a:lnTo>
                  <a:lnTo>
                    <a:pt x="493" y="1431"/>
                  </a:lnTo>
                  <a:lnTo>
                    <a:pt x="484" y="1425"/>
                  </a:lnTo>
                  <a:lnTo>
                    <a:pt x="480" y="1423"/>
                  </a:lnTo>
                  <a:lnTo>
                    <a:pt x="472" y="1422"/>
                  </a:lnTo>
                  <a:lnTo>
                    <a:pt x="465" y="1423"/>
                  </a:lnTo>
                  <a:lnTo>
                    <a:pt x="456" y="1425"/>
                  </a:lnTo>
                  <a:lnTo>
                    <a:pt x="447" y="1425"/>
                  </a:lnTo>
                  <a:lnTo>
                    <a:pt x="440" y="1426"/>
                  </a:lnTo>
                  <a:lnTo>
                    <a:pt x="433" y="1426"/>
                  </a:lnTo>
                  <a:lnTo>
                    <a:pt x="427" y="1425"/>
                  </a:lnTo>
                  <a:lnTo>
                    <a:pt x="418" y="1413"/>
                  </a:lnTo>
                  <a:lnTo>
                    <a:pt x="414" y="1397"/>
                  </a:lnTo>
                  <a:lnTo>
                    <a:pt x="411" y="1381"/>
                  </a:lnTo>
                  <a:lnTo>
                    <a:pt x="409" y="1373"/>
                  </a:lnTo>
                  <a:lnTo>
                    <a:pt x="372" y="1381"/>
                  </a:lnTo>
                  <a:lnTo>
                    <a:pt x="359" y="1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724" y="2589"/>
              <a:ext cx="73" cy="72"/>
            </a:xfrm>
            <a:custGeom>
              <a:avLst/>
              <a:gdLst/>
              <a:ahLst/>
              <a:cxnLst>
                <a:cxn ang="0">
                  <a:pos x="74" y="18"/>
                </a:cxn>
                <a:cxn ang="0">
                  <a:pos x="74" y="30"/>
                </a:cxn>
                <a:cxn ang="0">
                  <a:pos x="74" y="40"/>
                </a:cxn>
                <a:cxn ang="0">
                  <a:pos x="72" y="50"/>
                </a:cxn>
                <a:cxn ang="0">
                  <a:pos x="65" y="59"/>
                </a:cxn>
                <a:cxn ang="0">
                  <a:pos x="56" y="66"/>
                </a:cxn>
                <a:cxn ang="0">
                  <a:pos x="46" y="71"/>
                </a:cxn>
                <a:cxn ang="0">
                  <a:pos x="36" y="72"/>
                </a:cxn>
                <a:cxn ang="0">
                  <a:pos x="24" y="71"/>
                </a:cxn>
                <a:cxn ang="0">
                  <a:pos x="16" y="68"/>
                </a:cxn>
                <a:cxn ang="0">
                  <a:pos x="9" y="63"/>
                </a:cxn>
                <a:cxn ang="0">
                  <a:pos x="5" y="56"/>
                </a:cxn>
                <a:cxn ang="0">
                  <a:pos x="2" y="49"/>
                </a:cxn>
                <a:cxn ang="0">
                  <a:pos x="0" y="41"/>
                </a:cxn>
                <a:cxn ang="0">
                  <a:pos x="0" y="33"/>
                </a:cxn>
                <a:cxn ang="0">
                  <a:pos x="2" y="25"/>
                </a:cxn>
                <a:cxn ang="0">
                  <a:pos x="5" y="18"/>
                </a:cxn>
                <a:cxn ang="0">
                  <a:pos x="9" y="12"/>
                </a:cxn>
                <a:cxn ang="0">
                  <a:pos x="15" y="6"/>
                </a:cxn>
                <a:cxn ang="0">
                  <a:pos x="22" y="3"/>
                </a:cxn>
                <a:cxn ang="0">
                  <a:pos x="30" y="2"/>
                </a:cxn>
                <a:cxn ang="0">
                  <a:pos x="37" y="0"/>
                </a:cxn>
                <a:cxn ang="0">
                  <a:pos x="43" y="0"/>
                </a:cxn>
                <a:cxn ang="0">
                  <a:pos x="49" y="2"/>
                </a:cxn>
                <a:cxn ang="0">
                  <a:pos x="55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69" y="13"/>
                </a:cxn>
                <a:cxn ang="0">
                  <a:pos x="74" y="18"/>
                </a:cxn>
              </a:cxnLst>
              <a:rect l="0" t="0" r="r" b="b"/>
              <a:pathLst>
                <a:path w="74" h="72">
                  <a:moveTo>
                    <a:pt x="74" y="18"/>
                  </a:moveTo>
                  <a:lnTo>
                    <a:pt x="74" y="30"/>
                  </a:lnTo>
                  <a:lnTo>
                    <a:pt x="74" y="40"/>
                  </a:lnTo>
                  <a:lnTo>
                    <a:pt x="72" y="50"/>
                  </a:lnTo>
                  <a:lnTo>
                    <a:pt x="65" y="59"/>
                  </a:lnTo>
                  <a:lnTo>
                    <a:pt x="56" y="66"/>
                  </a:lnTo>
                  <a:lnTo>
                    <a:pt x="46" y="71"/>
                  </a:lnTo>
                  <a:lnTo>
                    <a:pt x="36" y="72"/>
                  </a:lnTo>
                  <a:lnTo>
                    <a:pt x="24" y="71"/>
                  </a:lnTo>
                  <a:lnTo>
                    <a:pt x="16" y="68"/>
                  </a:lnTo>
                  <a:lnTo>
                    <a:pt x="9" y="63"/>
                  </a:lnTo>
                  <a:lnTo>
                    <a:pt x="5" y="56"/>
                  </a:lnTo>
                  <a:lnTo>
                    <a:pt x="2" y="49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9" y="12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5" y="3"/>
                  </a:lnTo>
                  <a:lnTo>
                    <a:pt x="61" y="6"/>
                  </a:lnTo>
                  <a:lnTo>
                    <a:pt x="65" y="9"/>
                  </a:lnTo>
                  <a:lnTo>
                    <a:pt x="69" y="13"/>
                  </a:lnTo>
                  <a:lnTo>
                    <a:pt x="74" y="18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409" y="2676"/>
              <a:ext cx="312" cy="376"/>
            </a:xfrm>
            <a:custGeom>
              <a:avLst/>
              <a:gdLst/>
              <a:ahLst/>
              <a:cxnLst>
                <a:cxn ang="0">
                  <a:pos x="290" y="26"/>
                </a:cxn>
                <a:cxn ang="0">
                  <a:pos x="259" y="62"/>
                </a:cxn>
                <a:cxn ang="0">
                  <a:pos x="236" y="103"/>
                </a:cxn>
                <a:cxn ang="0">
                  <a:pos x="217" y="147"/>
                </a:cxn>
                <a:cxn ang="0">
                  <a:pos x="198" y="218"/>
                </a:cxn>
                <a:cxn ang="0">
                  <a:pos x="189" y="319"/>
                </a:cxn>
                <a:cxn ang="0">
                  <a:pos x="189" y="370"/>
                </a:cxn>
                <a:cxn ang="0">
                  <a:pos x="186" y="373"/>
                </a:cxn>
                <a:cxn ang="0">
                  <a:pos x="165" y="373"/>
                </a:cxn>
                <a:cxn ang="0">
                  <a:pos x="128" y="372"/>
                </a:cxn>
                <a:cxn ang="0">
                  <a:pos x="93" y="372"/>
                </a:cxn>
                <a:cxn ang="0">
                  <a:pos x="56" y="370"/>
                </a:cxn>
                <a:cxn ang="0">
                  <a:pos x="28" y="370"/>
                </a:cxn>
                <a:cxn ang="0">
                  <a:pos x="9" y="369"/>
                </a:cxn>
                <a:cxn ang="0">
                  <a:pos x="0" y="340"/>
                </a:cxn>
                <a:cxn ang="0">
                  <a:pos x="5" y="298"/>
                </a:cxn>
                <a:cxn ang="0">
                  <a:pos x="17" y="257"/>
                </a:cxn>
                <a:cxn ang="0">
                  <a:pos x="31" y="218"/>
                </a:cxn>
                <a:cxn ang="0">
                  <a:pos x="45" y="187"/>
                </a:cxn>
                <a:cxn ang="0">
                  <a:pos x="58" y="163"/>
                </a:cxn>
                <a:cxn ang="0">
                  <a:pos x="72" y="141"/>
                </a:cxn>
                <a:cxn ang="0">
                  <a:pos x="92" y="121"/>
                </a:cxn>
                <a:cxn ang="0">
                  <a:pos x="109" y="106"/>
                </a:cxn>
                <a:cxn ang="0">
                  <a:pos x="120" y="93"/>
                </a:cxn>
                <a:cxn ang="0">
                  <a:pos x="131" y="81"/>
                </a:cxn>
                <a:cxn ang="0">
                  <a:pos x="145" y="71"/>
                </a:cxn>
                <a:cxn ang="0">
                  <a:pos x="170" y="54"/>
                </a:cxn>
                <a:cxn ang="0">
                  <a:pos x="205" y="35"/>
                </a:cxn>
                <a:cxn ang="0">
                  <a:pos x="245" y="19"/>
                </a:cxn>
                <a:cxn ang="0">
                  <a:pos x="284" y="6"/>
                </a:cxn>
                <a:cxn ang="0">
                  <a:pos x="308" y="1"/>
                </a:cxn>
                <a:cxn ang="0">
                  <a:pos x="312" y="6"/>
                </a:cxn>
              </a:cxnLst>
              <a:rect l="0" t="0" r="r" b="b"/>
              <a:pathLst>
                <a:path w="312" h="375">
                  <a:moveTo>
                    <a:pt x="311" y="10"/>
                  </a:moveTo>
                  <a:lnTo>
                    <a:pt x="290" y="26"/>
                  </a:lnTo>
                  <a:lnTo>
                    <a:pt x="273" y="43"/>
                  </a:lnTo>
                  <a:lnTo>
                    <a:pt x="259" y="62"/>
                  </a:lnTo>
                  <a:lnTo>
                    <a:pt x="246" y="82"/>
                  </a:lnTo>
                  <a:lnTo>
                    <a:pt x="236" y="103"/>
                  </a:lnTo>
                  <a:lnTo>
                    <a:pt x="227" y="125"/>
                  </a:lnTo>
                  <a:lnTo>
                    <a:pt x="217" y="147"/>
                  </a:lnTo>
                  <a:lnTo>
                    <a:pt x="208" y="168"/>
                  </a:lnTo>
                  <a:lnTo>
                    <a:pt x="198" y="218"/>
                  </a:lnTo>
                  <a:lnTo>
                    <a:pt x="192" y="268"/>
                  </a:lnTo>
                  <a:lnTo>
                    <a:pt x="189" y="319"/>
                  </a:lnTo>
                  <a:lnTo>
                    <a:pt x="189" y="369"/>
                  </a:lnTo>
                  <a:lnTo>
                    <a:pt x="189" y="370"/>
                  </a:lnTo>
                  <a:lnTo>
                    <a:pt x="187" y="372"/>
                  </a:lnTo>
                  <a:lnTo>
                    <a:pt x="186" y="373"/>
                  </a:lnTo>
                  <a:lnTo>
                    <a:pt x="184" y="375"/>
                  </a:lnTo>
                  <a:lnTo>
                    <a:pt x="165" y="373"/>
                  </a:lnTo>
                  <a:lnTo>
                    <a:pt x="148" y="372"/>
                  </a:lnTo>
                  <a:lnTo>
                    <a:pt x="128" y="372"/>
                  </a:lnTo>
                  <a:lnTo>
                    <a:pt x="111" y="372"/>
                  </a:lnTo>
                  <a:lnTo>
                    <a:pt x="93" y="372"/>
                  </a:lnTo>
                  <a:lnTo>
                    <a:pt x="74" y="372"/>
                  </a:lnTo>
                  <a:lnTo>
                    <a:pt x="56" y="370"/>
                  </a:lnTo>
                  <a:lnTo>
                    <a:pt x="37" y="369"/>
                  </a:lnTo>
                  <a:lnTo>
                    <a:pt x="28" y="370"/>
                  </a:lnTo>
                  <a:lnTo>
                    <a:pt x="18" y="370"/>
                  </a:lnTo>
                  <a:lnTo>
                    <a:pt x="9" y="369"/>
                  </a:lnTo>
                  <a:lnTo>
                    <a:pt x="3" y="360"/>
                  </a:lnTo>
                  <a:lnTo>
                    <a:pt x="0" y="340"/>
                  </a:lnTo>
                  <a:lnTo>
                    <a:pt x="2" y="318"/>
                  </a:lnTo>
                  <a:lnTo>
                    <a:pt x="5" y="298"/>
                  </a:lnTo>
                  <a:lnTo>
                    <a:pt x="11" y="278"/>
                  </a:lnTo>
                  <a:lnTo>
                    <a:pt x="17" y="257"/>
                  </a:lnTo>
                  <a:lnTo>
                    <a:pt x="24" y="238"/>
                  </a:lnTo>
                  <a:lnTo>
                    <a:pt x="31" y="218"/>
                  </a:lnTo>
                  <a:lnTo>
                    <a:pt x="39" y="198"/>
                  </a:lnTo>
                  <a:lnTo>
                    <a:pt x="45" y="187"/>
                  </a:lnTo>
                  <a:lnTo>
                    <a:pt x="50" y="175"/>
                  </a:lnTo>
                  <a:lnTo>
                    <a:pt x="58" y="163"/>
                  </a:lnTo>
                  <a:lnTo>
                    <a:pt x="65" y="153"/>
                  </a:lnTo>
                  <a:lnTo>
                    <a:pt x="72" y="141"/>
                  </a:lnTo>
                  <a:lnTo>
                    <a:pt x="81" y="131"/>
                  </a:lnTo>
                  <a:lnTo>
                    <a:pt x="92" y="121"/>
                  </a:lnTo>
                  <a:lnTo>
                    <a:pt x="103" y="112"/>
                  </a:lnTo>
                  <a:lnTo>
                    <a:pt x="109" y="106"/>
                  </a:lnTo>
                  <a:lnTo>
                    <a:pt x="114" y="98"/>
                  </a:lnTo>
                  <a:lnTo>
                    <a:pt x="120" y="93"/>
                  </a:lnTo>
                  <a:lnTo>
                    <a:pt x="125" y="87"/>
                  </a:lnTo>
                  <a:lnTo>
                    <a:pt x="131" y="81"/>
                  </a:lnTo>
                  <a:lnTo>
                    <a:pt x="137" y="76"/>
                  </a:lnTo>
                  <a:lnTo>
                    <a:pt x="145" y="71"/>
                  </a:lnTo>
                  <a:lnTo>
                    <a:pt x="152" y="66"/>
                  </a:lnTo>
                  <a:lnTo>
                    <a:pt x="170" y="54"/>
                  </a:lnTo>
                  <a:lnTo>
                    <a:pt x="187" y="44"/>
                  </a:lnTo>
                  <a:lnTo>
                    <a:pt x="205" y="35"/>
                  </a:lnTo>
                  <a:lnTo>
                    <a:pt x="224" y="26"/>
                  </a:lnTo>
                  <a:lnTo>
                    <a:pt x="245" y="19"/>
                  </a:lnTo>
                  <a:lnTo>
                    <a:pt x="264" y="12"/>
                  </a:lnTo>
                  <a:lnTo>
                    <a:pt x="284" y="6"/>
                  </a:lnTo>
                  <a:lnTo>
                    <a:pt x="305" y="0"/>
                  </a:lnTo>
                  <a:lnTo>
                    <a:pt x="308" y="1"/>
                  </a:lnTo>
                  <a:lnTo>
                    <a:pt x="311" y="3"/>
                  </a:lnTo>
                  <a:lnTo>
                    <a:pt x="312" y="6"/>
                  </a:lnTo>
                  <a:lnTo>
                    <a:pt x="311" y="10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778" y="2679"/>
              <a:ext cx="252" cy="348"/>
            </a:xfrm>
            <a:custGeom>
              <a:avLst/>
              <a:gdLst/>
              <a:ahLst/>
              <a:cxnLst>
                <a:cxn ang="0">
                  <a:pos x="144" y="70"/>
                </a:cxn>
                <a:cxn ang="0">
                  <a:pos x="157" y="88"/>
                </a:cxn>
                <a:cxn ang="0">
                  <a:pos x="172" y="104"/>
                </a:cxn>
                <a:cxn ang="0">
                  <a:pos x="185" y="122"/>
                </a:cxn>
                <a:cxn ang="0">
                  <a:pos x="198" y="138"/>
                </a:cxn>
                <a:cxn ang="0">
                  <a:pos x="212" y="156"/>
                </a:cxn>
                <a:cxn ang="0">
                  <a:pos x="223" y="175"/>
                </a:cxn>
                <a:cxn ang="0">
                  <a:pos x="232" y="194"/>
                </a:cxn>
                <a:cxn ang="0">
                  <a:pos x="240" y="215"/>
                </a:cxn>
                <a:cxn ang="0">
                  <a:pos x="244" y="242"/>
                </a:cxn>
                <a:cxn ang="0">
                  <a:pos x="248" y="270"/>
                </a:cxn>
                <a:cxn ang="0">
                  <a:pos x="251" y="298"/>
                </a:cxn>
                <a:cxn ang="0">
                  <a:pos x="251" y="326"/>
                </a:cxn>
                <a:cxn ang="0">
                  <a:pos x="245" y="335"/>
                </a:cxn>
                <a:cxn ang="0">
                  <a:pos x="240" y="342"/>
                </a:cxn>
                <a:cxn ang="0">
                  <a:pos x="232" y="348"/>
                </a:cxn>
                <a:cxn ang="0">
                  <a:pos x="222" y="347"/>
                </a:cxn>
                <a:cxn ang="0">
                  <a:pos x="207" y="347"/>
                </a:cxn>
                <a:cxn ang="0">
                  <a:pos x="194" y="348"/>
                </a:cxn>
                <a:cxn ang="0">
                  <a:pos x="179" y="347"/>
                </a:cxn>
                <a:cxn ang="0">
                  <a:pos x="166" y="347"/>
                </a:cxn>
                <a:cxn ang="0">
                  <a:pos x="151" y="347"/>
                </a:cxn>
                <a:cxn ang="0">
                  <a:pos x="138" y="347"/>
                </a:cxn>
                <a:cxn ang="0">
                  <a:pos x="123" y="347"/>
                </a:cxn>
                <a:cxn ang="0">
                  <a:pos x="109" y="348"/>
                </a:cxn>
                <a:cxn ang="0">
                  <a:pos x="103" y="340"/>
                </a:cxn>
                <a:cxn ang="0">
                  <a:pos x="100" y="329"/>
                </a:cxn>
                <a:cxn ang="0">
                  <a:pos x="100" y="319"/>
                </a:cxn>
                <a:cxn ang="0">
                  <a:pos x="97" y="309"/>
                </a:cxn>
                <a:cxn ang="0">
                  <a:pos x="91" y="278"/>
                </a:cxn>
                <a:cxn ang="0">
                  <a:pos x="85" y="247"/>
                </a:cxn>
                <a:cxn ang="0">
                  <a:pos x="79" y="216"/>
                </a:cxn>
                <a:cxn ang="0">
                  <a:pos x="70" y="187"/>
                </a:cxn>
                <a:cxn ang="0">
                  <a:pos x="62" y="157"/>
                </a:cxn>
                <a:cxn ang="0">
                  <a:pos x="50" y="128"/>
                </a:cxn>
                <a:cxn ang="0">
                  <a:pos x="37" y="100"/>
                </a:cxn>
                <a:cxn ang="0">
                  <a:pos x="20" y="73"/>
                </a:cxn>
                <a:cxn ang="0">
                  <a:pos x="16" y="59"/>
                </a:cxn>
                <a:cxn ang="0">
                  <a:pos x="10" y="44"/>
                </a:cxn>
                <a:cxn ang="0">
                  <a:pos x="4" y="29"/>
                </a:cxn>
                <a:cxn ang="0">
                  <a:pos x="0" y="15"/>
                </a:cxn>
                <a:cxn ang="0">
                  <a:pos x="7" y="10"/>
                </a:cxn>
                <a:cxn ang="0">
                  <a:pos x="16" y="7"/>
                </a:cxn>
                <a:cxn ang="0">
                  <a:pos x="23" y="4"/>
                </a:cxn>
                <a:cxn ang="0">
                  <a:pos x="32" y="1"/>
                </a:cxn>
                <a:cxn ang="0">
                  <a:pos x="41" y="0"/>
                </a:cxn>
                <a:cxn ang="0">
                  <a:pos x="50" y="0"/>
                </a:cxn>
                <a:cxn ang="0">
                  <a:pos x="59" y="1"/>
                </a:cxn>
                <a:cxn ang="0">
                  <a:pos x="67" y="3"/>
                </a:cxn>
                <a:cxn ang="0">
                  <a:pos x="78" y="9"/>
                </a:cxn>
                <a:cxn ang="0">
                  <a:pos x="88" y="16"/>
                </a:cxn>
                <a:cxn ang="0">
                  <a:pos x="98" y="23"/>
                </a:cxn>
                <a:cxn ang="0">
                  <a:pos x="109" y="32"/>
                </a:cxn>
                <a:cxn ang="0">
                  <a:pos x="117" y="41"/>
                </a:cxn>
                <a:cxn ang="0">
                  <a:pos x="126" y="51"/>
                </a:cxn>
                <a:cxn ang="0">
                  <a:pos x="135" y="62"/>
                </a:cxn>
                <a:cxn ang="0">
                  <a:pos x="144" y="70"/>
                </a:cxn>
              </a:cxnLst>
              <a:rect l="0" t="0" r="r" b="b"/>
              <a:pathLst>
                <a:path w="251" h="348">
                  <a:moveTo>
                    <a:pt x="144" y="70"/>
                  </a:moveTo>
                  <a:lnTo>
                    <a:pt x="157" y="88"/>
                  </a:lnTo>
                  <a:lnTo>
                    <a:pt x="172" y="104"/>
                  </a:lnTo>
                  <a:lnTo>
                    <a:pt x="185" y="122"/>
                  </a:lnTo>
                  <a:lnTo>
                    <a:pt x="198" y="138"/>
                  </a:lnTo>
                  <a:lnTo>
                    <a:pt x="212" y="156"/>
                  </a:lnTo>
                  <a:lnTo>
                    <a:pt x="223" y="175"/>
                  </a:lnTo>
                  <a:lnTo>
                    <a:pt x="232" y="194"/>
                  </a:lnTo>
                  <a:lnTo>
                    <a:pt x="240" y="215"/>
                  </a:lnTo>
                  <a:lnTo>
                    <a:pt x="244" y="242"/>
                  </a:lnTo>
                  <a:lnTo>
                    <a:pt x="248" y="270"/>
                  </a:lnTo>
                  <a:lnTo>
                    <a:pt x="251" y="298"/>
                  </a:lnTo>
                  <a:lnTo>
                    <a:pt x="251" y="326"/>
                  </a:lnTo>
                  <a:lnTo>
                    <a:pt x="245" y="335"/>
                  </a:lnTo>
                  <a:lnTo>
                    <a:pt x="240" y="342"/>
                  </a:lnTo>
                  <a:lnTo>
                    <a:pt x="232" y="348"/>
                  </a:lnTo>
                  <a:lnTo>
                    <a:pt x="222" y="347"/>
                  </a:lnTo>
                  <a:lnTo>
                    <a:pt x="207" y="347"/>
                  </a:lnTo>
                  <a:lnTo>
                    <a:pt x="194" y="348"/>
                  </a:lnTo>
                  <a:lnTo>
                    <a:pt x="179" y="347"/>
                  </a:lnTo>
                  <a:lnTo>
                    <a:pt x="166" y="347"/>
                  </a:lnTo>
                  <a:lnTo>
                    <a:pt x="151" y="347"/>
                  </a:lnTo>
                  <a:lnTo>
                    <a:pt x="138" y="347"/>
                  </a:lnTo>
                  <a:lnTo>
                    <a:pt x="123" y="347"/>
                  </a:lnTo>
                  <a:lnTo>
                    <a:pt x="109" y="348"/>
                  </a:lnTo>
                  <a:lnTo>
                    <a:pt x="103" y="340"/>
                  </a:lnTo>
                  <a:lnTo>
                    <a:pt x="100" y="329"/>
                  </a:lnTo>
                  <a:lnTo>
                    <a:pt x="100" y="319"/>
                  </a:lnTo>
                  <a:lnTo>
                    <a:pt x="97" y="309"/>
                  </a:lnTo>
                  <a:lnTo>
                    <a:pt x="91" y="278"/>
                  </a:lnTo>
                  <a:lnTo>
                    <a:pt x="85" y="247"/>
                  </a:lnTo>
                  <a:lnTo>
                    <a:pt x="79" y="216"/>
                  </a:lnTo>
                  <a:lnTo>
                    <a:pt x="70" y="187"/>
                  </a:lnTo>
                  <a:lnTo>
                    <a:pt x="62" y="157"/>
                  </a:lnTo>
                  <a:lnTo>
                    <a:pt x="50" y="128"/>
                  </a:lnTo>
                  <a:lnTo>
                    <a:pt x="37" y="100"/>
                  </a:lnTo>
                  <a:lnTo>
                    <a:pt x="20" y="73"/>
                  </a:lnTo>
                  <a:lnTo>
                    <a:pt x="16" y="59"/>
                  </a:lnTo>
                  <a:lnTo>
                    <a:pt x="10" y="44"/>
                  </a:lnTo>
                  <a:lnTo>
                    <a:pt x="4" y="29"/>
                  </a:lnTo>
                  <a:lnTo>
                    <a:pt x="0" y="15"/>
                  </a:lnTo>
                  <a:lnTo>
                    <a:pt x="7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7" y="3"/>
                  </a:lnTo>
                  <a:lnTo>
                    <a:pt x="78" y="9"/>
                  </a:lnTo>
                  <a:lnTo>
                    <a:pt x="88" y="16"/>
                  </a:lnTo>
                  <a:lnTo>
                    <a:pt x="98" y="23"/>
                  </a:lnTo>
                  <a:lnTo>
                    <a:pt x="109" y="32"/>
                  </a:lnTo>
                  <a:lnTo>
                    <a:pt x="117" y="41"/>
                  </a:lnTo>
                  <a:lnTo>
                    <a:pt x="126" y="51"/>
                  </a:lnTo>
                  <a:lnTo>
                    <a:pt x="135" y="62"/>
                  </a:lnTo>
                  <a:lnTo>
                    <a:pt x="144" y="70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630" y="2689"/>
              <a:ext cx="214" cy="346"/>
            </a:xfrm>
            <a:custGeom>
              <a:avLst/>
              <a:gdLst/>
              <a:ahLst/>
              <a:cxnLst>
                <a:cxn ang="0">
                  <a:pos x="128" y="10"/>
                </a:cxn>
                <a:cxn ang="0">
                  <a:pos x="133" y="33"/>
                </a:cxn>
                <a:cxn ang="0">
                  <a:pos x="136" y="53"/>
                </a:cxn>
                <a:cxn ang="0">
                  <a:pos x="140" y="75"/>
                </a:cxn>
                <a:cxn ang="0">
                  <a:pos x="146" y="96"/>
                </a:cxn>
                <a:cxn ang="0">
                  <a:pos x="152" y="116"/>
                </a:cxn>
                <a:cxn ang="0">
                  <a:pos x="158" y="137"/>
                </a:cxn>
                <a:cxn ang="0">
                  <a:pos x="166" y="158"/>
                </a:cxn>
                <a:cxn ang="0">
                  <a:pos x="175" y="177"/>
                </a:cxn>
                <a:cxn ang="0">
                  <a:pos x="188" y="213"/>
                </a:cxn>
                <a:cxn ang="0">
                  <a:pos x="197" y="252"/>
                </a:cxn>
                <a:cxn ang="0">
                  <a:pos x="205" y="290"/>
                </a:cxn>
                <a:cxn ang="0">
                  <a:pos x="216" y="327"/>
                </a:cxn>
                <a:cxn ang="0">
                  <a:pos x="216" y="330"/>
                </a:cxn>
                <a:cxn ang="0">
                  <a:pos x="216" y="332"/>
                </a:cxn>
                <a:cxn ang="0">
                  <a:pos x="213" y="334"/>
                </a:cxn>
                <a:cxn ang="0">
                  <a:pos x="211" y="337"/>
                </a:cxn>
                <a:cxn ang="0">
                  <a:pos x="202" y="337"/>
                </a:cxn>
                <a:cxn ang="0">
                  <a:pos x="194" y="335"/>
                </a:cxn>
                <a:cxn ang="0">
                  <a:pos x="186" y="335"/>
                </a:cxn>
                <a:cxn ang="0">
                  <a:pos x="177" y="335"/>
                </a:cxn>
                <a:cxn ang="0">
                  <a:pos x="169" y="337"/>
                </a:cxn>
                <a:cxn ang="0">
                  <a:pos x="161" y="337"/>
                </a:cxn>
                <a:cxn ang="0">
                  <a:pos x="152" y="338"/>
                </a:cxn>
                <a:cxn ang="0">
                  <a:pos x="143" y="340"/>
                </a:cxn>
                <a:cxn ang="0">
                  <a:pos x="127" y="338"/>
                </a:cxn>
                <a:cxn ang="0">
                  <a:pos x="110" y="337"/>
                </a:cxn>
                <a:cxn ang="0">
                  <a:pos x="94" y="337"/>
                </a:cxn>
                <a:cxn ang="0">
                  <a:pos x="78" y="338"/>
                </a:cxn>
                <a:cxn ang="0">
                  <a:pos x="60" y="338"/>
                </a:cxn>
                <a:cxn ang="0">
                  <a:pos x="44" y="341"/>
                </a:cxn>
                <a:cxn ang="0">
                  <a:pos x="28" y="343"/>
                </a:cxn>
                <a:cxn ang="0">
                  <a:pos x="12" y="346"/>
                </a:cxn>
                <a:cxn ang="0">
                  <a:pos x="3" y="325"/>
                </a:cxn>
                <a:cxn ang="0">
                  <a:pos x="2" y="300"/>
                </a:cxn>
                <a:cxn ang="0">
                  <a:pos x="2" y="275"/>
                </a:cxn>
                <a:cxn ang="0">
                  <a:pos x="0" y="250"/>
                </a:cxn>
                <a:cxn ang="0">
                  <a:pos x="5" y="210"/>
                </a:cxn>
                <a:cxn ang="0">
                  <a:pos x="13" y="174"/>
                </a:cxn>
                <a:cxn ang="0">
                  <a:pos x="22" y="135"/>
                </a:cxn>
                <a:cxn ang="0">
                  <a:pos x="34" y="99"/>
                </a:cxn>
                <a:cxn ang="0">
                  <a:pos x="38" y="84"/>
                </a:cxn>
                <a:cxn ang="0">
                  <a:pos x="44" y="69"/>
                </a:cxn>
                <a:cxn ang="0">
                  <a:pos x="53" y="56"/>
                </a:cxn>
                <a:cxn ang="0">
                  <a:pos x="62" y="43"/>
                </a:cxn>
                <a:cxn ang="0">
                  <a:pos x="74" y="31"/>
                </a:cxn>
                <a:cxn ang="0">
                  <a:pos x="85" y="19"/>
                </a:cxn>
                <a:cxn ang="0">
                  <a:pos x="97" y="9"/>
                </a:cxn>
                <a:cxn ang="0">
                  <a:pos x="110" y="0"/>
                </a:cxn>
                <a:cxn ang="0">
                  <a:pos x="116" y="2"/>
                </a:cxn>
                <a:cxn ang="0">
                  <a:pos x="122" y="3"/>
                </a:cxn>
                <a:cxn ang="0">
                  <a:pos x="125" y="6"/>
                </a:cxn>
                <a:cxn ang="0">
                  <a:pos x="128" y="10"/>
                </a:cxn>
              </a:cxnLst>
              <a:rect l="0" t="0" r="r" b="b"/>
              <a:pathLst>
                <a:path w="216" h="346">
                  <a:moveTo>
                    <a:pt x="128" y="10"/>
                  </a:moveTo>
                  <a:lnTo>
                    <a:pt x="133" y="33"/>
                  </a:lnTo>
                  <a:lnTo>
                    <a:pt x="136" y="53"/>
                  </a:lnTo>
                  <a:lnTo>
                    <a:pt x="140" y="75"/>
                  </a:lnTo>
                  <a:lnTo>
                    <a:pt x="146" y="96"/>
                  </a:lnTo>
                  <a:lnTo>
                    <a:pt x="152" y="116"/>
                  </a:lnTo>
                  <a:lnTo>
                    <a:pt x="158" y="137"/>
                  </a:lnTo>
                  <a:lnTo>
                    <a:pt x="166" y="158"/>
                  </a:lnTo>
                  <a:lnTo>
                    <a:pt x="175" y="177"/>
                  </a:lnTo>
                  <a:lnTo>
                    <a:pt x="188" y="213"/>
                  </a:lnTo>
                  <a:lnTo>
                    <a:pt x="197" y="252"/>
                  </a:lnTo>
                  <a:lnTo>
                    <a:pt x="205" y="290"/>
                  </a:lnTo>
                  <a:lnTo>
                    <a:pt x="216" y="327"/>
                  </a:lnTo>
                  <a:lnTo>
                    <a:pt x="216" y="330"/>
                  </a:lnTo>
                  <a:lnTo>
                    <a:pt x="216" y="332"/>
                  </a:lnTo>
                  <a:lnTo>
                    <a:pt x="213" y="334"/>
                  </a:lnTo>
                  <a:lnTo>
                    <a:pt x="211" y="337"/>
                  </a:lnTo>
                  <a:lnTo>
                    <a:pt x="202" y="337"/>
                  </a:lnTo>
                  <a:lnTo>
                    <a:pt x="194" y="335"/>
                  </a:lnTo>
                  <a:lnTo>
                    <a:pt x="186" y="335"/>
                  </a:lnTo>
                  <a:lnTo>
                    <a:pt x="177" y="335"/>
                  </a:lnTo>
                  <a:lnTo>
                    <a:pt x="169" y="337"/>
                  </a:lnTo>
                  <a:lnTo>
                    <a:pt x="161" y="337"/>
                  </a:lnTo>
                  <a:lnTo>
                    <a:pt x="152" y="338"/>
                  </a:lnTo>
                  <a:lnTo>
                    <a:pt x="143" y="340"/>
                  </a:lnTo>
                  <a:lnTo>
                    <a:pt x="127" y="338"/>
                  </a:lnTo>
                  <a:lnTo>
                    <a:pt x="110" y="337"/>
                  </a:lnTo>
                  <a:lnTo>
                    <a:pt x="94" y="337"/>
                  </a:lnTo>
                  <a:lnTo>
                    <a:pt x="78" y="338"/>
                  </a:lnTo>
                  <a:lnTo>
                    <a:pt x="60" y="338"/>
                  </a:lnTo>
                  <a:lnTo>
                    <a:pt x="44" y="341"/>
                  </a:lnTo>
                  <a:lnTo>
                    <a:pt x="28" y="343"/>
                  </a:lnTo>
                  <a:lnTo>
                    <a:pt x="12" y="346"/>
                  </a:lnTo>
                  <a:lnTo>
                    <a:pt x="3" y="325"/>
                  </a:lnTo>
                  <a:lnTo>
                    <a:pt x="2" y="300"/>
                  </a:lnTo>
                  <a:lnTo>
                    <a:pt x="2" y="275"/>
                  </a:lnTo>
                  <a:lnTo>
                    <a:pt x="0" y="250"/>
                  </a:lnTo>
                  <a:lnTo>
                    <a:pt x="5" y="210"/>
                  </a:lnTo>
                  <a:lnTo>
                    <a:pt x="13" y="174"/>
                  </a:lnTo>
                  <a:lnTo>
                    <a:pt x="22" y="135"/>
                  </a:lnTo>
                  <a:lnTo>
                    <a:pt x="34" y="99"/>
                  </a:lnTo>
                  <a:lnTo>
                    <a:pt x="38" y="84"/>
                  </a:lnTo>
                  <a:lnTo>
                    <a:pt x="44" y="69"/>
                  </a:lnTo>
                  <a:lnTo>
                    <a:pt x="53" y="56"/>
                  </a:lnTo>
                  <a:lnTo>
                    <a:pt x="62" y="43"/>
                  </a:lnTo>
                  <a:lnTo>
                    <a:pt x="74" y="31"/>
                  </a:lnTo>
                  <a:lnTo>
                    <a:pt x="85" y="19"/>
                  </a:lnTo>
                  <a:lnTo>
                    <a:pt x="97" y="9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22" y="3"/>
                  </a:lnTo>
                  <a:lnTo>
                    <a:pt x="125" y="6"/>
                  </a:lnTo>
                  <a:lnTo>
                    <a:pt x="128" y="10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009" y="2690"/>
              <a:ext cx="315" cy="186"/>
            </a:xfrm>
            <a:custGeom>
              <a:avLst/>
              <a:gdLst/>
              <a:ahLst/>
              <a:cxnLst>
                <a:cxn ang="0">
                  <a:pos x="215" y="35"/>
                </a:cxn>
                <a:cxn ang="0">
                  <a:pos x="219" y="56"/>
                </a:cxn>
                <a:cxn ang="0">
                  <a:pos x="233" y="63"/>
                </a:cxn>
                <a:cxn ang="0">
                  <a:pos x="252" y="63"/>
                </a:cxn>
                <a:cxn ang="0">
                  <a:pos x="269" y="69"/>
                </a:cxn>
                <a:cxn ang="0">
                  <a:pos x="284" y="79"/>
                </a:cxn>
                <a:cxn ang="0">
                  <a:pos x="291" y="97"/>
                </a:cxn>
                <a:cxn ang="0">
                  <a:pos x="287" y="116"/>
                </a:cxn>
                <a:cxn ang="0">
                  <a:pos x="299" y="125"/>
                </a:cxn>
                <a:cxn ang="0">
                  <a:pos x="308" y="132"/>
                </a:cxn>
                <a:cxn ang="0">
                  <a:pos x="315" y="147"/>
                </a:cxn>
                <a:cxn ang="0">
                  <a:pos x="312" y="169"/>
                </a:cxn>
                <a:cxn ang="0">
                  <a:pos x="296" y="176"/>
                </a:cxn>
                <a:cxn ang="0">
                  <a:pos x="277" y="173"/>
                </a:cxn>
                <a:cxn ang="0">
                  <a:pos x="258" y="169"/>
                </a:cxn>
                <a:cxn ang="0">
                  <a:pos x="237" y="167"/>
                </a:cxn>
                <a:cxn ang="0">
                  <a:pos x="215" y="170"/>
                </a:cxn>
                <a:cxn ang="0">
                  <a:pos x="190" y="175"/>
                </a:cxn>
                <a:cxn ang="0">
                  <a:pos x="166" y="179"/>
                </a:cxn>
                <a:cxn ang="0">
                  <a:pos x="143" y="183"/>
                </a:cxn>
                <a:cxn ang="0">
                  <a:pos x="125" y="185"/>
                </a:cxn>
                <a:cxn ang="0">
                  <a:pos x="115" y="178"/>
                </a:cxn>
                <a:cxn ang="0">
                  <a:pos x="112" y="154"/>
                </a:cxn>
                <a:cxn ang="0">
                  <a:pos x="96" y="120"/>
                </a:cxn>
                <a:cxn ang="0">
                  <a:pos x="77" y="101"/>
                </a:cxn>
                <a:cxn ang="0">
                  <a:pos x="59" y="92"/>
                </a:cxn>
                <a:cxn ang="0">
                  <a:pos x="41" y="89"/>
                </a:cxn>
                <a:cxn ang="0">
                  <a:pos x="22" y="91"/>
                </a:cxn>
                <a:cxn ang="0">
                  <a:pos x="9" y="92"/>
                </a:cxn>
                <a:cxn ang="0">
                  <a:pos x="2" y="89"/>
                </a:cxn>
                <a:cxn ang="0">
                  <a:pos x="0" y="79"/>
                </a:cxn>
                <a:cxn ang="0">
                  <a:pos x="3" y="64"/>
                </a:cxn>
                <a:cxn ang="0">
                  <a:pos x="10" y="54"/>
                </a:cxn>
                <a:cxn ang="0">
                  <a:pos x="18" y="47"/>
                </a:cxn>
                <a:cxn ang="0">
                  <a:pos x="41" y="29"/>
                </a:cxn>
                <a:cxn ang="0">
                  <a:pos x="85" y="10"/>
                </a:cxn>
                <a:cxn ang="0">
                  <a:pos x="133" y="0"/>
                </a:cxn>
                <a:cxn ang="0">
                  <a:pos x="181" y="6"/>
                </a:cxn>
                <a:cxn ang="0">
                  <a:pos x="212" y="26"/>
                </a:cxn>
              </a:cxnLst>
              <a:rect l="0" t="0" r="r" b="b"/>
              <a:pathLst>
                <a:path w="315" h="186">
                  <a:moveTo>
                    <a:pt x="212" y="26"/>
                  </a:moveTo>
                  <a:lnTo>
                    <a:pt x="215" y="35"/>
                  </a:lnTo>
                  <a:lnTo>
                    <a:pt x="216" y="45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3" y="63"/>
                  </a:lnTo>
                  <a:lnTo>
                    <a:pt x="241" y="63"/>
                  </a:lnTo>
                  <a:lnTo>
                    <a:pt x="252" y="63"/>
                  </a:lnTo>
                  <a:lnTo>
                    <a:pt x="261" y="66"/>
                  </a:lnTo>
                  <a:lnTo>
                    <a:pt x="269" y="69"/>
                  </a:lnTo>
                  <a:lnTo>
                    <a:pt x="277" y="73"/>
                  </a:lnTo>
                  <a:lnTo>
                    <a:pt x="284" y="79"/>
                  </a:lnTo>
                  <a:lnTo>
                    <a:pt x="290" y="86"/>
                  </a:lnTo>
                  <a:lnTo>
                    <a:pt x="291" y="97"/>
                  </a:lnTo>
                  <a:lnTo>
                    <a:pt x="289" y="107"/>
                  </a:lnTo>
                  <a:lnTo>
                    <a:pt x="287" y="116"/>
                  </a:lnTo>
                  <a:lnTo>
                    <a:pt x="293" y="123"/>
                  </a:lnTo>
                  <a:lnTo>
                    <a:pt x="299" y="125"/>
                  </a:lnTo>
                  <a:lnTo>
                    <a:pt x="303" y="128"/>
                  </a:lnTo>
                  <a:lnTo>
                    <a:pt x="308" y="132"/>
                  </a:lnTo>
                  <a:lnTo>
                    <a:pt x="312" y="136"/>
                  </a:lnTo>
                  <a:lnTo>
                    <a:pt x="315" y="147"/>
                  </a:lnTo>
                  <a:lnTo>
                    <a:pt x="315" y="158"/>
                  </a:lnTo>
                  <a:lnTo>
                    <a:pt x="312" y="169"/>
                  </a:lnTo>
                  <a:lnTo>
                    <a:pt x="306" y="178"/>
                  </a:lnTo>
                  <a:lnTo>
                    <a:pt x="296" y="176"/>
                  </a:lnTo>
                  <a:lnTo>
                    <a:pt x="287" y="175"/>
                  </a:lnTo>
                  <a:lnTo>
                    <a:pt x="277" y="173"/>
                  </a:lnTo>
                  <a:lnTo>
                    <a:pt x="268" y="170"/>
                  </a:lnTo>
                  <a:lnTo>
                    <a:pt x="258" y="169"/>
                  </a:lnTo>
                  <a:lnTo>
                    <a:pt x="247" y="167"/>
                  </a:lnTo>
                  <a:lnTo>
                    <a:pt x="237" y="167"/>
                  </a:lnTo>
                  <a:lnTo>
                    <a:pt x="227" y="169"/>
                  </a:lnTo>
                  <a:lnTo>
                    <a:pt x="215" y="170"/>
                  </a:lnTo>
                  <a:lnTo>
                    <a:pt x="203" y="173"/>
                  </a:lnTo>
                  <a:lnTo>
                    <a:pt x="190" y="175"/>
                  </a:lnTo>
                  <a:lnTo>
                    <a:pt x="178" y="178"/>
                  </a:lnTo>
                  <a:lnTo>
                    <a:pt x="166" y="179"/>
                  </a:lnTo>
                  <a:lnTo>
                    <a:pt x="155" y="182"/>
                  </a:lnTo>
                  <a:lnTo>
                    <a:pt x="143" y="183"/>
                  </a:lnTo>
                  <a:lnTo>
                    <a:pt x="131" y="186"/>
                  </a:lnTo>
                  <a:lnTo>
                    <a:pt x="125" y="185"/>
                  </a:lnTo>
                  <a:lnTo>
                    <a:pt x="119" y="182"/>
                  </a:lnTo>
                  <a:lnTo>
                    <a:pt x="115" y="178"/>
                  </a:lnTo>
                  <a:lnTo>
                    <a:pt x="112" y="173"/>
                  </a:lnTo>
                  <a:lnTo>
                    <a:pt x="112" y="154"/>
                  </a:lnTo>
                  <a:lnTo>
                    <a:pt x="106" y="136"/>
                  </a:lnTo>
                  <a:lnTo>
                    <a:pt x="96" y="120"/>
                  </a:lnTo>
                  <a:lnTo>
                    <a:pt x="84" y="107"/>
                  </a:lnTo>
                  <a:lnTo>
                    <a:pt x="77" y="101"/>
                  </a:lnTo>
                  <a:lnTo>
                    <a:pt x="68" y="95"/>
                  </a:lnTo>
                  <a:lnTo>
                    <a:pt x="59" y="92"/>
                  </a:lnTo>
                  <a:lnTo>
                    <a:pt x="50" y="89"/>
                  </a:lnTo>
                  <a:lnTo>
                    <a:pt x="41" y="89"/>
                  </a:lnTo>
                  <a:lnTo>
                    <a:pt x="31" y="89"/>
                  </a:lnTo>
                  <a:lnTo>
                    <a:pt x="22" y="91"/>
                  </a:lnTo>
                  <a:lnTo>
                    <a:pt x="13" y="94"/>
                  </a:lnTo>
                  <a:lnTo>
                    <a:pt x="9" y="92"/>
                  </a:lnTo>
                  <a:lnTo>
                    <a:pt x="6" y="91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3" y="64"/>
                  </a:lnTo>
                  <a:lnTo>
                    <a:pt x="6" y="57"/>
                  </a:lnTo>
                  <a:lnTo>
                    <a:pt x="10" y="54"/>
                  </a:lnTo>
                  <a:lnTo>
                    <a:pt x="15" y="51"/>
                  </a:lnTo>
                  <a:lnTo>
                    <a:pt x="18" y="47"/>
                  </a:lnTo>
                  <a:lnTo>
                    <a:pt x="22" y="42"/>
                  </a:lnTo>
                  <a:lnTo>
                    <a:pt x="41" y="29"/>
                  </a:lnTo>
                  <a:lnTo>
                    <a:pt x="63" y="19"/>
                  </a:lnTo>
                  <a:lnTo>
                    <a:pt x="85" y="10"/>
                  </a:lnTo>
                  <a:lnTo>
                    <a:pt x="109" y="3"/>
                  </a:lnTo>
                  <a:lnTo>
                    <a:pt x="133" y="0"/>
                  </a:lnTo>
                  <a:lnTo>
                    <a:pt x="158" y="1"/>
                  </a:lnTo>
                  <a:lnTo>
                    <a:pt x="181" y="6"/>
                  </a:lnTo>
                  <a:lnTo>
                    <a:pt x="203" y="16"/>
                  </a:lnTo>
                  <a:lnTo>
                    <a:pt x="212" y="26"/>
                  </a:lnTo>
                  <a:close/>
                </a:path>
              </a:pathLst>
            </a:custGeom>
            <a:solidFill>
              <a:srgbClr val="B7C6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915" y="2702"/>
              <a:ext cx="302" cy="343"/>
            </a:xfrm>
            <a:custGeom>
              <a:avLst/>
              <a:gdLst/>
              <a:ahLst/>
              <a:cxnLst>
                <a:cxn ang="0">
                  <a:pos x="165" y="59"/>
                </a:cxn>
                <a:cxn ang="0">
                  <a:pos x="209" y="111"/>
                </a:cxn>
                <a:cxn ang="0">
                  <a:pos x="246" y="168"/>
                </a:cxn>
                <a:cxn ang="0">
                  <a:pos x="277" y="230"/>
                </a:cxn>
                <a:cxn ang="0">
                  <a:pos x="293" y="277"/>
                </a:cxn>
                <a:cxn ang="0">
                  <a:pos x="299" y="312"/>
                </a:cxn>
                <a:cxn ang="0">
                  <a:pos x="303" y="333"/>
                </a:cxn>
                <a:cxn ang="0">
                  <a:pos x="297" y="342"/>
                </a:cxn>
                <a:cxn ang="0">
                  <a:pos x="281" y="342"/>
                </a:cxn>
                <a:cxn ang="0">
                  <a:pos x="256" y="337"/>
                </a:cxn>
                <a:cxn ang="0">
                  <a:pos x="231" y="337"/>
                </a:cxn>
                <a:cxn ang="0">
                  <a:pos x="206" y="336"/>
                </a:cxn>
                <a:cxn ang="0">
                  <a:pos x="186" y="336"/>
                </a:cxn>
                <a:cxn ang="0">
                  <a:pos x="171" y="336"/>
                </a:cxn>
                <a:cxn ang="0">
                  <a:pos x="155" y="327"/>
                </a:cxn>
                <a:cxn ang="0">
                  <a:pos x="155" y="272"/>
                </a:cxn>
                <a:cxn ang="0">
                  <a:pos x="144" y="221"/>
                </a:cxn>
                <a:cxn ang="0">
                  <a:pos x="138" y="181"/>
                </a:cxn>
                <a:cxn ang="0">
                  <a:pos x="125" y="145"/>
                </a:cxn>
                <a:cxn ang="0">
                  <a:pos x="105" y="111"/>
                </a:cxn>
                <a:cxn ang="0">
                  <a:pos x="80" y="80"/>
                </a:cxn>
                <a:cxn ang="0">
                  <a:pos x="59" y="64"/>
                </a:cxn>
                <a:cxn ang="0">
                  <a:pos x="43" y="46"/>
                </a:cxn>
                <a:cxn ang="0">
                  <a:pos x="25" y="28"/>
                </a:cxn>
                <a:cxn ang="0">
                  <a:pos x="5" y="14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21" y="0"/>
                </a:cxn>
                <a:cxn ang="0">
                  <a:pos x="40" y="5"/>
                </a:cxn>
                <a:cxn ang="0">
                  <a:pos x="66" y="11"/>
                </a:cxn>
                <a:cxn ang="0">
                  <a:pos x="91" y="15"/>
                </a:cxn>
                <a:cxn ang="0">
                  <a:pos x="115" y="24"/>
                </a:cxn>
                <a:cxn ang="0">
                  <a:pos x="138" y="36"/>
                </a:cxn>
              </a:cxnLst>
              <a:rect l="0" t="0" r="r" b="b"/>
              <a:pathLst>
                <a:path w="303" h="344">
                  <a:moveTo>
                    <a:pt x="138" y="36"/>
                  </a:moveTo>
                  <a:lnTo>
                    <a:pt x="165" y="59"/>
                  </a:lnTo>
                  <a:lnTo>
                    <a:pt x="188" y="84"/>
                  </a:lnTo>
                  <a:lnTo>
                    <a:pt x="209" y="111"/>
                  </a:lnTo>
                  <a:lnTo>
                    <a:pt x="230" y="139"/>
                  </a:lnTo>
                  <a:lnTo>
                    <a:pt x="246" y="168"/>
                  </a:lnTo>
                  <a:lnTo>
                    <a:pt x="262" y="199"/>
                  </a:lnTo>
                  <a:lnTo>
                    <a:pt x="277" y="230"/>
                  </a:lnTo>
                  <a:lnTo>
                    <a:pt x="289" y="261"/>
                  </a:lnTo>
                  <a:lnTo>
                    <a:pt x="293" y="277"/>
                  </a:lnTo>
                  <a:lnTo>
                    <a:pt x="296" y="294"/>
                  </a:lnTo>
                  <a:lnTo>
                    <a:pt x="299" y="312"/>
                  </a:lnTo>
                  <a:lnTo>
                    <a:pt x="303" y="328"/>
                  </a:lnTo>
                  <a:lnTo>
                    <a:pt x="303" y="333"/>
                  </a:lnTo>
                  <a:lnTo>
                    <a:pt x="300" y="337"/>
                  </a:lnTo>
                  <a:lnTo>
                    <a:pt x="297" y="342"/>
                  </a:lnTo>
                  <a:lnTo>
                    <a:pt x="293" y="344"/>
                  </a:lnTo>
                  <a:lnTo>
                    <a:pt x="281" y="342"/>
                  </a:lnTo>
                  <a:lnTo>
                    <a:pt x="269" y="339"/>
                  </a:lnTo>
                  <a:lnTo>
                    <a:pt x="256" y="337"/>
                  </a:lnTo>
                  <a:lnTo>
                    <a:pt x="244" y="337"/>
                  </a:lnTo>
                  <a:lnTo>
                    <a:pt x="231" y="337"/>
                  </a:lnTo>
                  <a:lnTo>
                    <a:pt x="218" y="337"/>
                  </a:lnTo>
                  <a:lnTo>
                    <a:pt x="206" y="336"/>
                  </a:lnTo>
                  <a:lnTo>
                    <a:pt x="193" y="334"/>
                  </a:lnTo>
                  <a:lnTo>
                    <a:pt x="186" y="336"/>
                  </a:lnTo>
                  <a:lnTo>
                    <a:pt x="178" y="336"/>
                  </a:lnTo>
                  <a:lnTo>
                    <a:pt x="171" y="336"/>
                  </a:lnTo>
                  <a:lnTo>
                    <a:pt x="162" y="336"/>
                  </a:lnTo>
                  <a:lnTo>
                    <a:pt x="155" y="327"/>
                  </a:lnTo>
                  <a:lnTo>
                    <a:pt x="155" y="300"/>
                  </a:lnTo>
                  <a:lnTo>
                    <a:pt x="155" y="272"/>
                  </a:lnTo>
                  <a:lnTo>
                    <a:pt x="152" y="246"/>
                  </a:lnTo>
                  <a:lnTo>
                    <a:pt x="144" y="221"/>
                  </a:lnTo>
                  <a:lnTo>
                    <a:pt x="143" y="200"/>
                  </a:lnTo>
                  <a:lnTo>
                    <a:pt x="138" y="181"/>
                  </a:lnTo>
                  <a:lnTo>
                    <a:pt x="133" y="162"/>
                  </a:lnTo>
                  <a:lnTo>
                    <a:pt x="125" y="145"/>
                  </a:lnTo>
                  <a:lnTo>
                    <a:pt x="115" y="127"/>
                  </a:lnTo>
                  <a:lnTo>
                    <a:pt x="105" y="111"/>
                  </a:lnTo>
                  <a:lnTo>
                    <a:pt x="93" y="95"/>
                  </a:lnTo>
                  <a:lnTo>
                    <a:pt x="80" y="80"/>
                  </a:lnTo>
                  <a:lnTo>
                    <a:pt x="69" y="72"/>
                  </a:lnTo>
                  <a:lnTo>
                    <a:pt x="59" y="64"/>
                  </a:lnTo>
                  <a:lnTo>
                    <a:pt x="50" y="55"/>
                  </a:lnTo>
                  <a:lnTo>
                    <a:pt x="43" y="46"/>
                  </a:lnTo>
                  <a:lnTo>
                    <a:pt x="34" y="37"/>
                  </a:lnTo>
                  <a:lnTo>
                    <a:pt x="25" y="28"/>
                  </a:lnTo>
                  <a:lnTo>
                    <a:pt x="15" y="21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3"/>
                  </a:lnTo>
                  <a:lnTo>
                    <a:pt x="40" y="5"/>
                  </a:lnTo>
                  <a:lnTo>
                    <a:pt x="53" y="8"/>
                  </a:lnTo>
                  <a:lnTo>
                    <a:pt x="66" y="11"/>
                  </a:lnTo>
                  <a:lnTo>
                    <a:pt x="78" y="12"/>
                  </a:lnTo>
                  <a:lnTo>
                    <a:pt x="91" y="15"/>
                  </a:lnTo>
                  <a:lnTo>
                    <a:pt x="103" y="20"/>
                  </a:lnTo>
                  <a:lnTo>
                    <a:pt x="115" y="24"/>
                  </a:lnTo>
                  <a:lnTo>
                    <a:pt x="127" y="30"/>
                  </a:lnTo>
                  <a:lnTo>
                    <a:pt x="138" y="36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521" y="2736"/>
              <a:ext cx="560" cy="263"/>
            </a:xfrm>
            <a:custGeom>
              <a:avLst/>
              <a:gdLst/>
              <a:ahLst/>
              <a:cxnLst>
                <a:cxn ang="0">
                  <a:pos x="351" y="43"/>
                </a:cxn>
                <a:cxn ang="0">
                  <a:pos x="362" y="33"/>
                </a:cxn>
                <a:cxn ang="0">
                  <a:pos x="376" y="19"/>
                </a:cxn>
                <a:cxn ang="0">
                  <a:pos x="397" y="12"/>
                </a:cxn>
                <a:cxn ang="0">
                  <a:pos x="416" y="13"/>
                </a:cxn>
                <a:cxn ang="0">
                  <a:pos x="431" y="19"/>
                </a:cxn>
                <a:cxn ang="0">
                  <a:pos x="444" y="27"/>
                </a:cxn>
                <a:cxn ang="0">
                  <a:pos x="454" y="37"/>
                </a:cxn>
                <a:cxn ang="0">
                  <a:pos x="459" y="83"/>
                </a:cxn>
                <a:cxn ang="0">
                  <a:pos x="478" y="81"/>
                </a:cxn>
                <a:cxn ang="0">
                  <a:pos x="497" y="77"/>
                </a:cxn>
                <a:cxn ang="0">
                  <a:pos x="516" y="77"/>
                </a:cxn>
                <a:cxn ang="0">
                  <a:pos x="534" y="83"/>
                </a:cxn>
                <a:cxn ang="0">
                  <a:pos x="546" y="86"/>
                </a:cxn>
                <a:cxn ang="0">
                  <a:pos x="554" y="96"/>
                </a:cxn>
                <a:cxn ang="0">
                  <a:pos x="560" y="116"/>
                </a:cxn>
                <a:cxn ang="0">
                  <a:pos x="554" y="138"/>
                </a:cxn>
                <a:cxn ang="0">
                  <a:pos x="525" y="144"/>
                </a:cxn>
                <a:cxn ang="0">
                  <a:pos x="478" y="147"/>
                </a:cxn>
                <a:cxn ang="0">
                  <a:pos x="434" y="153"/>
                </a:cxn>
                <a:cxn ang="0">
                  <a:pos x="390" y="160"/>
                </a:cxn>
                <a:cxn ang="0">
                  <a:pos x="348" y="171"/>
                </a:cxn>
                <a:cxn ang="0">
                  <a:pos x="312" y="178"/>
                </a:cxn>
                <a:cxn ang="0">
                  <a:pos x="275" y="185"/>
                </a:cxn>
                <a:cxn ang="0">
                  <a:pos x="238" y="194"/>
                </a:cxn>
                <a:cxn ang="0">
                  <a:pos x="201" y="202"/>
                </a:cxn>
                <a:cxn ang="0">
                  <a:pos x="164" y="210"/>
                </a:cxn>
                <a:cxn ang="0">
                  <a:pos x="129" y="222"/>
                </a:cxn>
                <a:cxn ang="0">
                  <a:pos x="94" y="234"/>
                </a:cxn>
                <a:cxn ang="0">
                  <a:pos x="70" y="244"/>
                </a:cxn>
                <a:cxn ang="0">
                  <a:pos x="58" y="252"/>
                </a:cxn>
                <a:cxn ang="0">
                  <a:pos x="47" y="258"/>
                </a:cxn>
                <a:cxn ang="0">
                  <a:pos x="33" y="262"/>
                </a:cxn>
                <a:cxn ang="0">
                  <a:pos x="13" y="252"/>
                </a:cxn>
                <a:cxn ang="0">
                  <a:pos x="0" y="221"/>
                </a:cxn>
                <a:cxn ang="0">
                  <a:pos x="8" y="181"/>
                </a:cxn>
                <a:cxn ang="0">
                  <a:pos x="35" y="138"/>
                </a:cxn>
                <a:cxn ang="0">
                  <a:pos x="67" y="102"/>
                </a:cxn>
                <a:cxn ang="0">
                  <a:pos x="107" y="72"/>
                </a:cxn>
                <a:cxn ang="0">
                  <a:pos x="138" y="58"/>
                </a:cxn>
                <a:cxn ang="0">
                  <a:pos x="156" y="65"/>
                </a:cxn>
                <a:cxn ang="0">
                  <a:pos x="170" y="74"/>
                </a:cxn>
                <a:cxn ang="0">
                  <a:pos x="184" y="71"/>
                </a:cxn>
                <a:cxn ang="0">
                  <a:pos x="200" y="46"/>
                </a:cxn>
                <a:cxn ang="0">
                  <a:pos x="226" y="24"/>
                </a:cxn>
                <a:cxn ang="0">
                  <a:pos x="257" y="11"/>
                </a:cxn>
                <a:cxn ang="0">
                  <a:pos x="289" y="3"/>
                </a:cxn>
                <a:cxn ang="0">
                  <a:pos x="320" y="5"/>
                </a:cxn>
                <a:cxn ang="0">
                  <a:pos x="337" y="33"/>
                </a:cxn>
              </a:cxnLst>
              <a:rect l="0" t="0" r="r" b="b"/>
              <a:pathLst>
                <a:path w="560" h="263">
                  <a:moveTo>
                    <a:pt x="345" y="46"/>
                  </a:moveTo>
                  <a:lnTo>
                    <a:pt x="351" y="43"/>
                  </a:lnTo>
                  <a:lnTo>
                    <a:pt x="357" y="38"/>
                  </a:lnTo>
                  <a:lnTo>
                    <a:pt x="362" y="33"/>
                  </a:lnTo>
                  <a:lnTo>
                    <a:pt x="367" y="27"/>
                  </a:lnTo>
                  <a:lnTo>
                    <a:pt x="376" y="19"/>
                  </a:lnTo>
                  <a:lnTo>
                    <a:pt x="387" y="15"/>
                  </a:lnTo>
                  <a:lnTo>
                    <a:pt x="397" y="12"/>
                  </a:lnTo>
                  <a:lnTo>
                    <a:pt x="409" y="11"/>
                  </a:lnTo>
                  <a:lnTo>
                    <a:pt x="416" y="13"/>
                  </a:lnTo>
                  <a:lnTo>
                    <a:pt x="423" y="15"/>
                  </a:lnTo>
                  <a:lnTo>
                    <a:pt x="431" y="19"/>
                  </a:lnTo>
                  <a:lnTo>
                    <a:pt x="437" y="22"/>
                  </a:lnTo>
                  <a:lnTo>
                    <a:pt x="444" y="27"/>
                  </a:lnTo>
                  <a:lnTo>
                    <a:pt x="450" y="31"/>
                  </a:lnTo>
                  <a:lnTo>
                    <a:pt x="454" y="37"/>
                  </a:lnTo>
                  <a:lnTo>
                    <a:pt x="459" y="43"/>
                  </a:lnTo>
                  <a:lnTo>
                    <a:pt x="459" y="83"/>
                  </a:lnTo>
                  <a:lnTo>
                    <a:pt x="468" y="83"/>
                  </a:lnTo>
                  <a:lnTo>
                    <a:pt x="478" y="81"/>
                  </a:lnTo>
                  <a:lnTo>
                    <a:pt x="487" y="78"/>
                  </a:lnTo>
                  <a:lnTo>
                    <a:pt x="497" y="77"/>
                  </a:lnTo>
                  <a:lnTo>
                    <a:pt x="506" y="77"/>
                  </a:lnTo>
                  <a:lnTo>
                    <a:pt x="516" y="77"/>
                  </a:lnTo>
                  <a:lnTo>
                    <a:pt x="525" y="78"/>
                  </a:lnTo>
                  <a:lnTo>
                    <a:pt x="534" y="83"/>
                  </a:lnTo>
                  <a:lnTo>
                    <a:pt x="540" y="83"/>
                  </a:lnTo>
                  <a:lnTo>
                    <a:pt x="546" y="86"/>
                  </a:lnTo>
                  <a:lnTo>
                    <a:pt x="550" y="90"/>
                  </a:lnTo>
                  <a:lnTo>
                    <a:pt x="554" y="96"/>
                  </a:lnTo>
                  <a:lnTo>
                    <a:pt x="559" y="106"/>
                  </a:lnTo>
                  <a:lnTo>
                    <a:pt x="560" y="116"/>
                  </a:lnTo>
                  <a:lnTo>
                    <a:pt x="557" y="128"/>
                  </a:lnTo>
                  <a:lnTo>
                    <a:pt x="554" y="138"/>
                  </a:lnTo>
                  <a:lnTo>
                    <a:pt x="548" y="143"/>
                  </a:lnTo>
                  <a:lnTo>
                    <a:pt x="525" y="144"/>
                  </a:lnTo>
                  <a:lnTo>
                    <a:pt x="501" y="146"/>
                  </a:lnTo>
                  <a:lnTo>
                    <a:pt x="478" y="147"/>
                  </a:lnTo>
                  <a:lnTo>
                    <a:pt x="456" y="150"/>
                  </a:lnTo>
                  <a:lnTo>
                    <a:pt x="434" y="153"/>
                  </a:lnTo>
                  <a:lnTo>
                    <a:pt x="412" y="156"/>
                  </a:lnTo>
                  <a:lnTo>
                    <a:pt x="390" y="160"/>
                  </a:lnTo>
                  <a:lnTo>
                    <a:pt x="367" y="166"/>
                  </a:lnTo>
                  <a:lnTo>
                    <a:pt x="348" y="171"/>
                  </a:lnTo>
                  <a:lnTo>
                    <a:pt x="331" y="175"/>
                  </a:lnTo>
                  <a:lnTo>
                    <a:pt x="312" y="178"/>
                  </a:lnTo>
                  <a:lnTo>
                    <a:pt x="294" y="183"/>
                  </a:lnTo>
                  <a:lnTo>
                    <a:pt x="275" y="185"/>
                  </a:lnTo>
                  <a:lnTo>
                    <a:pt x="256" y="190"/>
                  </a:lnTo>
                  <a:lnTo>
                    <a:pt x="238" y="194"/>
                  </a:lnTo>
                  <a:lnTo>
                    <a:pt x="219" y="197"/>
                  </a:lnTo>
                  <a:lnTo>
                    <a:pt x="201" y="202"/>
                  </a:lnTo>
                  <a:lnTo>
                    <a:pt x="182" y="206"/>
                  </a:lnTo>
                  <a:lnTo>
                    <a:pt x="164" y="210"/>
                  </a:lnTo>
                  <a:lnTo>
                    <a:pt x="147" y="216"/>
                  </a:lnTo>
                  <a:lnTo>
                    <a:pt x="129" y="222"/>
                  </a:lnTo>
                  <a:lnTo>
                    <a:pt x="111" y="228"/>
                  </a:lnTo>
                  <a:lnTo>
                    <a:pt x="94" y="234"/>
                  </a:lnTo>
                  <a:lnTo>
                    <a:pt x="76" y="241"/>
                  </a:lnTo>
                  <a:lnTo>
                    <a:pt x="70" y="244"/>
                  </a:lnTo>
                  <a:lnTo>
                    <a:pt x="64" y="249"/>
                  </a:lnTo>
                  <a:lnTo>
                    <a:pt x="58" y="252"/>
                  </a:lnTo>
                  <a:lnTo>
                    <a:pt x="53" y="255"/>
                  </a:lnTo>
                  <a:lnTo>
                    <a:pt x="47" y="258"/>
                  </a:lnTo>
                  <a:lnTo>
                    <a:pt x="39" y="260"/>
                  </a:lnTo>
                  <a:lnTo>
                    <a:pt x="33" y="262"/>
                  </a:lnTo>
                  <a:lnTo>
                    <a:pt x="26" y="263"/>
                  </a:lnTo>
                  <a:lnTo>
                    <a:pt x="13" y="252"/>
                  </a:lnTo>
                  <a:lnTo>
                    <a:pt x="4" y="237"/>
                  </a:lnTo>
                  <a:lnTo>
                    <a:pt x="0" y="221"/>
                  </a:lnTo>
                  <a:lnTo>
                    <a:pt x="0" y="203"/>
                  </a:lnTo>
                  <a:lnTo>
                    <a:pt x="8" y="181"/>
                  </a:lnTo>
                  <a:lnTo>
                    <a:pt x="20" y="159"/>
                  </a:lnTo>
                  <a:lnTo>
                    <a:pt x="35" y="138"/>
                  </a:lnTo>
                  <a:lnTo>
                    <a:pt x="51" y="119"/>
                  </a:lnTo>
                  <a:lnTo>
                    <a:pt x="67" y="102"/>
                  </a:lnTo>
                  <a:lnTo>
                    <a:pt x="86" y="86"/>
                  </a:lnTo>
                  <a:lnTo>
                    <a:pt x="107" y="72"/>
                  </a:lnTo>
                  <a:lnTo>
                    <a:pt x="128" y="61"/>
                  </a:lnTo>
                  <a:lnTo>
                    <a:pt x="138" y="58"/>
                  </a:lnTo>
                  <a:lnTo>
                    <a:pt x="147" y="61"/>
                  </a:lnTo>
                  <a:lnTo>
                    <a:pt x="156" y="65"/>
                  </a:lnTo>
                  <a:lnTo>
                    <a:pt x="163" y="69"/>
                  </a:lnTo>
                  <a:lnTo>
                    <a:pt x="170" y="74"/>
                  </a:lnTo>
                  <a:lnTo>
                    <a:pt x="178" y="75"/>
                  </a:lnTo>
                  <a:lnTo>
                    <a:pt x="184" y="71"/>
                  </a:lnTo>
                  <a:lnTo>
                    <a:pt x="189" y="61"/>
                  </a:lnTo>
                  <a:lnTo>
                    <a:pt x="200" y="46"/>
                  </a:lnTo>
                  <a:lnTo>
                    <a:pt x="213" y="33"/>
                  </a:lnTo>
                  <a:lnTo>
                    <a:pt x="226" y="24"/>
                  </a:lnTo>
                  <a:lnTo>
                    <a:pt x="241" y="16"/>
                  </a:lnTo>
                  <a:lnTo>
                    <a:pt x="257" y="11"/>
                  </a:lnTo>
                  <a:lnTo>
                    <a:pt x="273" y="6"/>
                  </a:lnTo>
                  <a:lnTo>
                    <a:pt x="289" y="3"/>
                  </a:lnTo>
                  <a:lnTo>
                    <a:pt x="306" y="0"/>
                  </a:lnTo>
                  <a:lnTo>
                    <a:pt x="320" y="5"/>
                  </a:lnTo>
                  <a:lnTo>
                    <a:pt x="331" y="16"/>
                  </a:lnTo>
                  <a:lnTo>
                    <a:pt x="337" y="33"/>
                  </a:lnTo>
                  <a:lnTo>
                    <a:pt x="345" y="46"/>
                  </a:lnTo>
                  <a:close/>
                </a:path>
              </a:pathLst>
            </a:custGeom>
            <a:solidFill>
              <a:srgbClr val="B7C6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435" y="2808"/>
              <a:ext cx="63" cy="75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6"/>
                </a:cxn>
                <a:cxn ang="0">
                  <a:pos x="61" y="24"/>
                </a:cxn>
                <a:cxn ang="0">
                  <a:pos x="63" y="33"/>
                </a:cxn>
                <a:cxn ang="0">
                  <a:pos x="61" y="41"/>
                </a:cxn>
                <a:cxn ang="0">
                  <a:pos x="57" y="53"/>
                </a:cxn>
                <a:cxn ang="0">
                  <a:pos x="47" y="63"/>
                </a:cxn>
                <a:cxn ang="0">
                  <a:pos x="35" y="69"/>
                </a:cxn>
                <a:cxn ang="0">
                  <a:pos x="23" y="74"/>
                </a:cxn>
                <a:cxn ang="0">
                  <a:pos x="14" y="72"/>
                </a:cxn>
                <a:cxn ang="0">
                  <a:pos x="8" y="65"/>
                </a:cxn>
                <a:cxn ang="0">
                  <a:pos x="4" y="56"/>
                </a:cxn>
                <a:cxn ang="0">
                  <a:pos x="0" y="49"/>
                </a:cxn>
                <a:cxn ang="0">
                  <a:pos x="3" y="34"/>
                </a:cxn>
                <a:cxn ang="0">
                  <a:pos x="7" y="19"/>
                </a:cxn>
                <a:cxn ang="0">
                  <a:pos x="16" y="9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1" y="2"/>
                </a:cxn>
                <a:cxn ang="0">
                  <a:pos x="47" y="5"/>
                </a:cxn>
                <a:cxn ang="0">
                  <a:pos x="51" y="9"/>
                </a:cxn>
              </a:cxnLst>
              <a:rect l="0" t="0" r="r" b="b"/>
              <a:pathLst>
                <a:path w="63" h="74">
                  <a:moveTo>
                    <a:pt x="51" y="9"/>
                  </a:moveTo>
                  <a:lnTo>
                    <a:pt x="55" y="16"/>
                  </a:lnTo>
                  <a:lnTo>
                    <a:pt x="61" y="24"/>
                  </a:lnTo>
                  <a:lnTo>
                    <a:pt x="63" y="33"/>
                  </a:lnTo>
                  <a:lnTo>
                    <a:pt x="61" y="41"/>
                  </a:lnTo>
                  <a:lnTo>
                    <a:pt x="57" y="53"/>
                  </a:lnTo>
                  <a:lnTo>
                    <a:pt x="47" y="63"/>
                  </a:lnTo>
                  <a:lnTo>
                    <a:pt x="35" y="69"/>
                  </a:lnTo>
                  <a:lnTo>
                    <a:pt x="23" y="74"/>
                  </a:lnTo>
                  <a:lnTo>
                    <a:pt x="14" y="72"/>
                  </a:lnTo>
                  <a:lnTo>
                    <a:pt x="8" y="65"/>
                  </a:lnTo>
                  <a:lnTo>
                    <a:pt x="4" y="56"/>
                  </a:lnTo>
                  <a:lnTo>
                    <a:pt x="0" y="49"/>
                  </a:lnTo>
                  <a:lnTo>
                    <a:pt x="3" y="34"/>
                  </a:lnTo>
                  <a:lnTo>
                    <a:pt x="7" y="19"/>
                  </a:lnTo>
                  <a:lnTo>
                    <a:pt x="16" y="9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7" y="5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1933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288" y="2913"/>
              <a:ext cx="190" cy="885"/>
            </a:xfrm>
            <a:custGeom>
              <a:avLst/>
              <a:gdLst/>
              <a:ahLst/>
              <a:cxnLst>
                <a:cxn ang="0">
                  <a:pos x="181" y="7"/>
                </a:cxn>
                <a:cxn ang="0">
                  <a:pos x="182" y="19"/>
                </a:cxn>
                <a:cxn ang="0">
                  <a:pos x="187" y="29"/>
                </a:cxn>
                <a:cxn ang="0">
                  <a:pos x="190" y="39"/>
                </a:cxn>
                <a:cxn ang="0">
                  <a:pos x="188" y="50"/>
                </a:cxn>
                <a:cxn ang="0">
                  <a:pos x="181" y="58"/>
                </a:cxn>
                <a:cxn ang="0">
                  <a:pos x="179" y="70"/>
                </a:cxn>
                <a:cxn ang="0">
                  <a:pos x="178" y="83"/>
                </a:cxn>
                <a:cxn ang="0">
                  <a:pos x="176" y="95"/>
                </a:cxn>
                <a:cxn ang="0">
                  <a:pos x="168" y="150"/>
                </a:cxn>
                <a:cxn ang="0">
                  <a:pos x="159" y="203"/>
                </a:cxn>
                <a:cxn ang="0">
                  <a:pos x="149" y="255"/>
                </a:cxn>
                <a:cxn ang="0">
                  <a:pos x="138" y="308"/>
                </a:cxn>
                <a:cxn ang="0">
                  <a:pos x="129" y="363"/>
                </a:cxn>
                <a:cxn ang="0">
                  <a:pos x="121" y="416"/>
                </a:cxn>
                <a:cxn ang="0">
                  <a:pos x="115" y="470"/>
                </a:cxn>
                <a:cxn ang="0">
                  <a:pos x="110" y="526"/>
                </a:cxn>
                <a:cxn ang="0">
                  <a:pos x="101" y="569"/>
                </a:cxn>
                <a:cxn ang="0">
                  <a:pos x="91" y="610"/>
                </a:cxn>
                <a:cxn ang="0">
                  <a:pos x="84" y="652"/>
                </a:cxn>
                <a:cxn ang="0">
                  <a:pos x="75" y="695"/>
                </a:cxn>
                <a:cxn ang="0">
                  <a:pos x="66" y="738"/>
                </a:cxn>
                <a:cxn ang="0">
                  <a:pos x="57" y="780"/>
                </a:cxn>
                <a:cxn ang="0">
                  <a:pos x="48" y="823"/>
                </a:cxn>
                <a:cxn ang="0">
                  <a:pos x="38" y="864"/>
                </a:cxn>
                <a:cxn ang="0">
                  <a:pos x="37" y="869"/>
                </a:cxn>
                <a:cxn ang="0">
                  <a:pos x="35" y="873"/>
                </a:cxn>
                <a:cxn ang="0">
                  <a:pos x="32" y="877"/>
                </a:cxn>
                <a:cxn ang="0">
                  <a:pos x="31" y="883"/>
                </a:cxn>
                <a:cxn ang="0">
                  <a:pos x="25" y="885"/>
                </a:cxn>
                <a:cxn ang="0">
                  <a:pos x="18" y="883"/>
                </a:cxn>
                <a:cxn ang="0">
                  <a:pos x="10" y="882"/>
                </a:cxn>
                <a:cxn ang="0">
                  <a:pos x="3" y="879"/>
                </a:cxn>
                <a:cxn ang="0">
                  <a:pos x="0" y="869"/>
                </a:cxn>
                <a:cxn ang="0">
                  <a:pos x="7" y="830"/>
                </a:cxn>
                <a:cxn ang="0">
                  <a:pos x="12" y="792"/>
                </a:cxn>
                <a:cxn ang="0">
                  <a:pos x="16" y="755"/>
                </a:cxn>
                <a:cxn ang="0">
                  <a:pos x="25" y="717"/>
                </a:cxn>
                <a:cxn ang="0">
                  <a:pos x="34" y="651"/>
                </a:cxn>
                <a:cxn ang="0">
                  <a:pos x="46" y="586"/>
                </a:cxn>
                <a:cxn ang="0">
                  <a:pos x="57" y="523"/>
                </a:cxn>
                <a:cxn ang="0">
                  <a:pos x="71" y="458"/>
                </a:cxn>
                <a:cxn ang="0">
                  <a:pos x="84" y="394"/>
                </a:cxn>
                <a:cxn ang="0">
                  <a:pos x="96" y="330"/>
                </a:cxn>
                <a:cxn ang="0">
                  <a:pos x="107" y="266"/>
                </a:cxn>
                <a:cxn ang="0">
                  <a:pos x="115" y="200"/>
                </a:cxn>
                <a:cxn ang="0">
                  <a:pos x="122" y="157"/>
                </a:cxn>
                <a:cxn ang="0">
                  <a:pos x="129" y="114"/>
                </a:cxn>
                <a:cxn ang="0">
                  <a:pos x="135" y="72"/>
                </a:cxn>
                <a:cxn ang="0">
                  <a:pos x="141" y="28"/>
                </a:cxn>
                <a:cxn ang="0">
                  <a:pos x="141" y="23"/>
                </a:cxn>
                <a:cxn ang="0">
                  <a:pos x="141" y="16"/>
                </a:cxn>
                <a:cxn ang="0">
                  <a:pos x="143" y="10"/>
                </a:cxn>
                <a:cxn ang="0">
                  <a:pos x="144" y="6"/>
                </a:cxn>
                <a:cxn ang="0">
                  <a:pos x="149" y="1"/>
                </a:cxn>
                <a:cxn ang="0">
                  <a:pos x="154" y="1"/>
                </a:cxn>
                <a:cxn ang="0">
                  <a:pos x="160" y="1"/>
                </a:cxn>
                <a:cxn ang="0">
                  <a:pos x="166" y="0"/>
                </a:cxn>
                <a:cxn ang="0">
                  <a:pos x="171" y="0"/>
                </a:cxn>
                <a:cxn ang="0">
                  <a:pos x="175" y="1"/>
                </a:cxn>
                <a:cxn ang="0">
                  <a:pos x="179" y="4"/>
                </a:cxn>
                <a:cxn ang="0">
                  <a:pos x="181" y="7"/>
                </a:cxn>
              </a:cxnLst>
              <a:rect l="0" t="0" r="r" b="b"/>
              <a:pathLst>
                <a:path w="190" h="885">
                  <a:moveTo>
                    <a:pt x="181" y="7"/>
                  </a:moveTo>
                  <a:lnTo>
                    <a:pt x="182" y="19"/>
                  </a:lnTo>
                  <a:lnTo>
                    <a:pt x="187" y="29"/>
                  </a:lnTo>
                  <a:lnTo>
                    <a:pt x="190" y="39"/>
                  </a:lnTo>
                  <a:lnTo>
                    <a:pt x="188" y="50"/>
                  </a:lnTo>
                  <a:lnTo>
                    <a:pt x="181" y="58"/>
                  </a:lnTo>
                  <a:lnTo>
                    <a:pt x="179" y="70"/>
                  </a:lnTo>
                  <a:lnTo>
                    <a:pt x="178" y="83"/>
                  </a:lnTo>
                  <a:lnTo>
                    <a:pt x="176" y="95"/>
                  </a:lnTo>
                  <a:lnTo>
                    <a:pt x="168" y="150"/>
                  </a:lnTo>
                  <a:lnTo>
                    <a:pt x="159" y="203"/>
                  </a:lnTo>
                  <a:lnTo>
                    <a:pt x="149" y="255"/>
                  </a:lnTo>
                  <a:lnTo>
                    <a:pt x="138" y="308"/>
                  </a:lnTo>
                  <a:lnTo>
                    <a:pt x="129" y="363"/>
                  </a:lnTo>
                  <a:lnTo>
                    <a:pt x="121" y="416"/>
                  </a:lnTo>
                  <a:lnTo>
                    <a:pt x="115" y="470"/>
                  </a:lnTo>
                  <a:lnTo>
                    <a:pt x="110" y="526"/>
                  </a:lnTo>
                  <a:lnTo>
                    <a:pt x="101" y="569"/>
                  </a:lnTo>
                  <a:lnTo>
                    <a:pt x="91" y="610"/>
                  </a:lnTo>
                  <a:lnTo>
                    <a:pt x="84" y="652"/>
                  </a:lnTo>
                  <a:lnTo>
                    <a:pt x="75" y="695"/>
                  </a:lnTo>
                  <a:lnTo>
                    <a:pt x="66" y="738"/>
                  </a:lnTo>
                  <a:lnTo>
                    <a:pt x="57" y="780"/>
                  </a:lnTo>
                  <a:lnTo>
                    <a:pt x="48" y="823"/>
                  </a:lnTo>
                  <a:lnTo>
                    <a:pt x="38" y="864"/>
                  </a:lnTo>
                  <a:lnTo>
                    <a:pt x="37" y="869"/>
                  </a:lnTo>
                  <a:lnTo>
                    <a:pt x="35" y="873"/>
                  </a:lnTo>
                  <a:lnTo>
                    <a:pt x="32" y="877"/>
                  </a:lnTo>
                  <a:lnTo>
                    <a:pt x="31" y="883"/>
                  </a:lnTo>
                  <a:lnTo>
                    <a:pt x="25" y="885"/>
                  </a:lnTo>
                  <a:lnTo>
                    <a:pt x="18" y="883"/>
                  </a:lnTo>
                  <a:lnTo>
                    <a:pt x="10" y="882"/>
                  </a:lnTo>
                  <a:lnTo>
                    <a:pt x="3" y="879"/>
                  </a:lnTo>
                  <a:lnTo>
                    <a:pt x="0" y="869"/>
                  </a:lnTo>
                  <a:lnTo>
                    <a:pt x="7" y="830"/>
                  </a:lnTo>
                  <a:lnTo>
                    <a:pt x="12" y="792"/>
                  </a:lnTo>
                  <a:lnTo>
                    <a:pt x="16" y="755"/>
                  </a:lnTo>
                  <a:lnTo>
                    <a:pt x="25" y="717"/>
                  </a:lnTo>
                  <a:lnTo>
                    <a:pt x="34" y="651"/>
                  </a:lnTo>
                  <a:lnTo>
                    <a:pt x="46" y="586"/>
                  </a:lnTo>
                  <a:lnTo>
                    <a:pt x="57" y="523"/>
                  </a:lnTo>
                  <a:lnTo>
                    <a:pt x="71" y="458"/>
                  </a:lnTo>
                  <a:lnTo>
                    <a:pt x="84" y="394"/>
                  </a:lnTo>
                  <a:lnTo>
                    <a:pt x="96" y="330"/>
                  </a:lnTo>
                  <a:lnTo>
                    <a:pt x="107" y="266"/>
                  </a:lnTo>
                  <a:lnTo>
                    <a:pt x="115" y="200"/>
                  </a:lnTo>
                  <a:lnTo>
                    <a:pt x="122" y="157"/>
                  </a:lnTo>
                  <a:lnTo>
                    <a:pt x="129" y="114"/>
                  </a:lnTo>
                  <a:lnTo>
                    <a:pt x="135" y="72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1" y="16"/>
                  </a:lnTo>
                  <a:lnTo>
                    <a:pt x="143" y="10"/>
                  </a:lnTo>
                  <a:lnTo>
                    <a:pt x="144" y="6"/>
                  </a:lnTo>
                  <a:lnTo>
                    <a:pt x="149" y="1"/>
                  </a:lnTo>
                  <a:lnTo>
                    <a:pt x="154" y="1"/>
                  </a:lnTo>
                  <a:lnTo>
                    <a:pt x="160" y="1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5" y="1"/>
                  </a:lnTo>
                  <a:lnTo>
                    <a:pt x="179" y="4"/>
                  </a:lnTo>
                  <a:lnTo>
                    <a:pt x="181" y="7"/>
                  </a:lnTo>
                  <a:close/>
                </a:path>
              </a:pathLst>
            </a:custGeom>
            <a:solidFill>
              <a:srgbClr val="1933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490" y="2930"/>
              <a:ext cx="189" cy="147"/>
            </a:xfrm>
            <a:custGeom>
              <a:avLst/>
              <a:gdLst/>
              <a:ahLst/>
              <a:cxnLst>
                <a:cxn ang="0">
                  <a:pos x="106" y="39"/>
                </a:cxn>
                <a:cxn ang="0">
                  <a:pos x="116" y="41"/>
                </a:cxn>
                <a:cxn ang="0">
                  <a:pos x="125" y="44"/>
                </a:cxn>
                <a:cxn ang="0">
                  <a:pos x="135" y="47"/>
                </a:cxn>
                <a:cxn ang="0">
                  <a:pos x="146" y="49"/>
                </a:cxn>
                <a:cxn ang="0">
                  <a:pos x="156" y="52"/>
                </a:cxn>
                <a:cxn ang="0">
                  <a:pos x="166" y="53"/>
                </a:cxn>
                <a:cxn ang="0">
                  <a:pos x="177" y="53"/>
                </a:cxn>
                <a:cxn ang="0">
                  <a:pos x="187" y="52"/>
                </a:cxn>
                <a:cxn ang="0">
                  <a:pos x="190" y="55"/>
                </a:cxn>
                <a:cxn ang="0">
                  <a:pos x="190" y="58"/>
                </a:cxn>
                <a:cxn ang="0">
                  <a:pos x="190" y="61"/>
                </a:cxn>
                <a:cxn ang="0">
                  <a:pos x="190" y="64"/>
                </a:cxn>
                <a:cxn ang="0">
                  <a:pos x="182" y="72"/>
                </a:cxn>
                <a:cxn ang="0">
                  <a:pos x="174" y="81"/>
                </a:cxn>
                <a:cxn ang="0">
                  <a:pos x="166" y="89"/>
                </a:cxn>
                <a:cxn ang="0">
                  <a:pos x="156" y="96"/>
                </a:cxn>
                <a:cxn ang="0">
                  <a:pos x="147" y="103"/>
                </a:cxn>
                <a:cxn ang="0">
                  <a:pos x="137" y="109"/>
                </a:cxn>
                <a:cxn ang="0">
                  <a:pos x="128" y="116"/>
                </a:cxn>
                <a:cxn ang="0">
                  <a:pos x="118" y="122"/>
                </a:cxn>
                <a:cxn ang="0">
                  <a:pos x="106" y="128"/>
                </a:cxn>
                <a:cxn ang="0">
                  <a:pos x="93" y="130"/>
                </a:cxn>
                <a:cxn ang="0">
                  <a:pos x="79" y="130"/>
                </a:cxn>
                <a:cxn ang="0">
                  <a:pos x="66" y="130"/>
                </a:cxn>
                <a:cxn ang="0">
                  <a:pos x="53" y="130"/>
                </a:cxn>
                <a:cxn ang="0">
                  <a:pos x="40" y="131"/>
                </a:cxn>
                <a:cxn ang="0">
                  <a:pos x="29" y="137"/>
                </a:cxn>
                <a:cxn ang="0">
                  <a:pos x="19" y="146"/>
                </a:cxn>
                <a:cxn ang="0">
                  <a:pos x="15" y="147"/>
                </a:cxn>
                <a:cxn ang="0">
                  <a:pos x="12" y="146"/>
                </a:cxn>
                <a:cxn ang="0">
                  <a:pos x="9" y="144"/>
                </a:cxn>
                <a:cxn ang="0">
                  <a:pos x="7" y="140"/>
                </a:cxn>
                <a:cxn ang="0">
                  <a:pos x="6" y="111"/>
                </a:cxn>
                <a:cxn ang="0">
                  <a:pos x="4" y="81"/>
                </a:cxn>
                <a:cxn ang="0">
                  <a:pos x="1" y="52"/>
                </a:cxn>
                <a:cxn ang="0">
                  <a:pos x="0" y="22"/>
                </a:cxn>
                <a:cxn ang="0">
                  <a:pos x="1" y="16"/>
                </a:cxn>
                <a:cxn ang="0">
                  <a:pos x="1" y="11"/>
                </a:cxn>
                <a:cxn ang="0">
                  <a:pos x="3" y="5"/>
                </a:cxn>
                <a:cxn ang="0">
                  <a:pos x="7" y="2"/>
                </a:cxn>
                <a:cxn ang="0">
                  <a:pos x="22" y="0"/>
                </a:cxn>
                <a:cxn ang="0">
                  <a:pos x="35" y="2"/>
                </a:cxn>
                <a:cxn ang="0">
                  <a:pos x="49" y="6"/>
                </a:cxn>
                <a:cxn ang="0">
                  <a:pos x="60" y="12"/>
                </a:cxn>
                <a:cxn ang="0">
                  <a:pos x="72" y="19"/>
                </a:cxn>
                <a:cxn ang="0">
                  <a:pos x="82" y="27"/>
                </a:cxn>
                <a:cxn ang="0">
                  <a:pos x="94" y="33"/>
                </a:cxn>
                <a:cxn ang="0">
                  <a:pos x="106" y="39"/>
                </a:cxn>
              </a:cxnLst>
              <a:rect l="0" t="0" r="r" b="b"/>
              <a:pathLst>
                <a:path w="190" h="147">
                  <a:moveTo>
                    <a:pt x="106" y="39"/>
                  </a:moveTo>
                  <a:lnTo>
                    <a:pt x="116" y="41"/>
                  </a:lnTo>
                  <a:lnTo>
                    <a:pt x="125" y="44"/>
                  </a:lnTo>
                  <a:lnTo>
                    <a:pt x="135" y="47"/>
                  </a:lnTo>
                  <a:lnTo>
                    <a:pt x="146" y="49"/>
                  </a:lnTo>
                  <a:lnTo>
                    <a:pt x="156" y="52"/>
                  </a:lnTo>
                  <a:lnTo>
                    <a:pt x="166" y="53"/>
                  </a:lnTo>
                  <a:lnTo>
                    <a:pt x="177" y="53"/>
                  </a:lnTo>
                  <a:lnTo>
                    <a:pt x="187" y="52"/>
                  </a:lnTo>
                  <a:lnTo>
                    <a:pt x="190" y="55"/>
                  </a:lnTo>
                  <a:lnTo>
                    <a:pt x="190" y="58"/>
                  </a:lnTo>
                  <a:lnTo>
                    <a:pt x="190" y="61"/>
                  </a:lnTo>
                  <a:lnTo>
                    <a:pt x="190" y="64"/>
                  </a:lnTo>
                  <a:lnTo>
                    <a:pt x="182" y="72"/>
                  </a:lnTo>
                  <a:lnTo>
                    <a:pt x="174" y="81"/>
                  </a:lnTo>
                  <a:lnTo>
                    <a:pt x="166" y="89"/>
                  </a:lnTo>
                  <a:lnTo>
                    <a:pt x="156" y="96"/>
                  </a:lnTo>
                  <a:lnTo>
                    <a:pt x="147" y="103"/>
                  </a:lnTo>
                  <a:lnTo>
                    <a:pt x="137" y="109"/>
                  </a:lnTo>
                  <a:lnTo>
                    <a:pt x="128" y="116"/>
                  </a:lnTo>
                  <a:lnTo>
                    <a:pt x="118" y="122"/>
                  </a:lnTo>
                  <a:lnTo>
                    <a:pt x="106" y="128"/>
                  </a:lnTo>
                  <a:lnTo>
                    <a:pt x="93" y="130"/>
                  </a:lnTo>
                  <a:lnTo>
                    <a:pt x="79" y="130"/>
                  </a:lnTo>
                  <a:lnTo>
                    <a:pt x="66" y="130"/>
                  </a:lnTo>
                  <a:lnTo>
                    <a:pt x="53" y="130"/>
                  </a:lnTo>
                  <a:lnTo>
                    <a:pt x="40" y="131"/>
                  </a:lnTo>
                  <a:lnTo>
                    <a:pt x="29" y="137"/>
                  </a:lnTo>
                  <a:lnTo>
                    <a:pt x="19" y="146"/>
                  </a:lnTo>
                  <a:lnTo>
                    <a:pt x="15" y="147"/>
                  </a:lnTo>
                  <a:lnTo>
                    <a:pt x="12" y="146"/>
                  </a:lnTo>
                  <a:lnTo>
                    <a:pt x="9" y="144"/>
                  </a:lnTo>
                  <a:lnTo>
                    <a:pt x="7" y="140"/>
                  </a:lnTo>
                  <a:lnTo>
                    <a:pt x="6" y="111"/>
                  </a:lnTo>
                  <a:lnTo>
                    <a:pt x="4" y="81"/>
                  </a:lnTo>
                  <a:lnTo>
                    <a:pt x="1" y="52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22" y="0"/>
                  </a:lnTo>
                  <a:lnTo>
                    <a:pt x="35" y="2"/>
                  </a:lnTo>
                  <a:lnTo>
                    <a:pt x="49" y="6"/>
                  </a:lnTo>
                  <a:lnTo>
                    <a:pt x="60" y="12"/>
                  </a:lnTo>
                  <a:lnTo>
                    <a:pt x="72" y="19"/>
                  </a:lnTo>
                  <a:lnTo>
                    <a:pt x="82" y="27"/>
                  </a:lnTo>
                  <a:lnTo>
                    <a:pt x="94" y="33"/>
                  </a:lnTo>
                  <a:lnTo>
                    <a:pt x="106" y="39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205" y="3062"/>
              <a:ext cx="1169" cy="647"/>
            </a:xfrm>
            <a:custGeom>
              <a:avLst/>
              <a:gdLst/>
              <a:ahLst/>
              <a:cxnLst>
                <a:cxn ang="0">
                  <a:pos x="997" y="27"/>
                </a:cxn>
                <a:cxn ang="0">
                  <a:pos x="1082" y="41"/>
                </a:cxn>
                <a:cxn ang="0">
                  <a:pos x="1161" y="65"/>
                </a:cxn>
                <a:cxn ang="0">
                  <a:pos x="1169" y="81"/>
                </a:cxn>
                <a:cxn ang="0">
                  <a:pos x="1157" y="125"/>
                </a:cxn>
                <a:cxn ang="0">
                  <a:pos x="1138" y="185"/>
                </a:cxn>
                <a:cxn ang="0">
                  <a:pos x="1122" y="249"/>
                </a:cxn>
                <a:cxn ang="0">
                  <a:pos x="1104" y="346"/>
                </a:cxn>
                <a:cxn ang="0">
                  <a:pos x="1080" y="441"/>
                </a:cxn>
                <a:cxn ang="0">
                  <a:pos x="1058" y="626"/>
                </a:cxn>
                <a:cxn ang="0">
                  <a:pos x="1033" y="632"/>
                </a:cxn>
                <a:cxn ang="0">
                  <a:pos x="983" y="626"/>
                </a:cxn>
                <a:cxn ang="0">
                  <a:pos x="923" y="624"/>
                </a:cxn>
                <a:cxn ang="0">
                  <a:pos x="863" y="621"/>
                </a:cxn>
                <a:cxn ang="0">
                  <a:pos x="801" y="619"/>
                </a:cxn>
                <a:cxn ang="0">
                  <a:pos x="740" y="618"/>
                </a:cxn>
                <a:cxn ang="0">
                  <a:pos x="685" y="618"/>
                </a:cxn>
                <a:cxn ang="0">
                  <a:pos x="639" y="618"/>
                </a:cxn>
                <a:cxn ang="0">
                  <a:pos x="593" y="618"/>
                </a:cxn>
                <a:cxn ang="0">
                  <a:pos x="548" y="619"/>
                </a:cxn>
                <a:cxn ang="0">
                  <a:pos x="501" y="619"/>
                </a:cxn>
                <a:cxn ang="0">
                  <a:pos x="454" y="619"/>
                </a:cxn>
                <a:cxn ang="0">
                  <a:pos x="412" y="622"/>
                </a:cxn>
                <a:cxn ang="0">
                  <a:pos x="370" y="624"/>
                </a:cxn>
                <a:cxn ang="0">
                  <a:pos x="321" y="632"/>
                </a:cxn>
                <a:cxn ang="0">
                  <a:pos x="253" y="637"/>
                </a:cxn>
                <a:cxn ang="0">
                  <a:pos x="187" y="641"/>
                </a:cxn>
                <a:cxn ang="0">
                  <a:pos x="152" y="647"/>
                </a:cxn>
                <a:cxn ang="0">
                  <a:pos x="124" y="601"/>
                </a:cxn>
                <a:cxn ang="0">
                  <a:pos x="96" y="462"/>
                </a:cxn>
                <a:cxn ang="0">
                  <a:pos x="75" y="350"/>
                </a:cxn>
                <a:cxn ang="0">
                  <a:pos x="53" y="260"/>
                </a:cxn>
                <a:cxn ang="0">
                  <a:pos x="33" y="182"/>
                </a:cxn>
                <a:cxn ang="0">
                  <a:pos x="9" y="105"/>
                </a:cxn>
                <a:cxn ang="0">
                  <a:pos x="12" y="59"/>
                </a:cxn>
                <a:cxn ang="0">
                  <a:pos x="30" y="56"/>
                </a:cxn>
                <a:cxn ang="0">
                  <a:pos x="49" y="53"/>
                </a:cxn>
                <a:cxn ang="0">
                  <a:pos x="99" y="43"/>
                </a:cxn>
                <a:cxn ang="0">
                  <a:pos x="149" y="32"/>
                </a:cxn>
                <a:cxn ang="0">
                  <a:pos x="200" y="27"/>
                </a:cxn>
                <a:cxn ang="0">
                  <a:pos x="253" y="19"/>
                </a:cxn>
                <a:cxn ang="0">
                  <a:pos x="305" y="13"/>
                </a:cxn>
                <a:cxn ang="0">
                  <a:pos x="386" y="9"/>
                </a:cxn>
                <a:cxn ang="0">
                  <a:pos x="480" y="6"/>
                </a:cxn>
                <a:cxn ang="0">
                  <a:pos x="574" y="3"/>
                </a:cxn>
                <a:cxn ang="0">
                  <a:pos x="667" y="0"/>
                </a:cxn>
                <a:cxn ang="0">
                  <a:pos x="758" y="0"/>
                </a:cxn>
                <a:cxn ang="0">
                  <a:pos x="941" y="15"/>
                </a:cxn>
              </a:cxnLst>
              <a:rect l="0" t="0" r="r" b="b"/>
              <a:pathLst>
                <a:path w="1169" h="647">
                  <a:moveTo>
                    <a:pt x="941" y="15"/>
                  </a:moveTo>
                  <a:lnTo>
                    <a:pt x="969" y="21"/>
                  </a:lnTo>
                  <a:lnTo>
                    <a:pt x="997" y="27"/>
                  </a:lnTo>
                  <a:lnTo>
                    <a:pt x="1026" y="31"/>
                  </a:lnTo>
                  <a:lnTo>
                    <a:pt x="1054" y="37"/>
                  </a:lnTo>
                  <a:lnTo>
                    <a:pt x="1082" y="41"/>
                  </a:lnTo>
                  <a:lnTo>
                    <a:pt x="1108" y="49"/>
                  </a:lnTo>
                  <a:lnTo>
                    <a:pt x="1135" y="56"/>
                  </a:lnTo>
                  <a:lnTo>
                    <a:pt x="1161" y="65"/>
                  </a:lnTo>
                  <a:lnTo>
                    <a:pt x="1166" y="69"/>
                  </a:lnTo>
                  <a:lnTo>
                    <a:pt x="1167" y="75"/>
                  </a:lnTo>
                  <a:lnTo>
                    <a:pt x="1169" y="81"/>
                  </a:lnTo>
                  <a:lnTo>
                    <a:pt x="1169" y="85"/>
                  </a:lnTo>
                  <a:lnTo>
                    <a:pt x="1163" y="106"/>
                  </a:lnTo>
                  <a:lnTo>
                    <a:pt x="1157" y="125"/>
                  </a:lnTo>
                  <a:lnTo>
                    <a:pt x="1150" y="146"/>
                  </a:lnTo>
                  <a:lnTo>
                    <a:pt x="1144" y="166"/>
                  </a:lnTo>
                  <a:lnTo>
                    <a:pt x="1138" y="185"/>
                  </a:lnTo>
                  <a:lnTo>
                    <a:pt x="1132" y="206"/>
                  </a:lnTo>
                  <a:lnTo>
                    <a:pt x="1126" y="228"/>
                  </a:lnTo>
                  <a:lnTo>
                    <a:pt x="1122" y="249"/>
                  </a:lnTo>
                  <a:lnTo>
                    <a:pt x="1117" y="282"/>
                  </a:lnTo>
                  <a:lnTo>
                    <a:pt x="1111" y="315"/>
                  </a:lnTo>
                  <a:lnTo>
                    <a:pt x="1104" y="346"/>
                  </a:lnTo>
                  <a:lnTo>
                    <a:pt x="1097" y="378"/>
                  </a:lnTo>
                  <a:lnTo>
                    <a:pt x="1088" y="410"/>
                  </a:lnTo>
                  <a:lnTo>
                    <a:pt x="1080" y="441"/>
                  </a:lnTo>
                  <a:lnTo>
                    <a:pt x="1075" y="474"/>
                  </a:lnTo>
                  <a:lnTo>
                    <a:pt x="1072" y="507"/>
                  </a:lnTo>
                  <a:lnTo>
                    <a:pt x="1058" y="626"/>
                  </a:lnTo>
                  <a:lnTo>
                    <a:pt x="1052" y="632"/>
                  </a:lnTo>
                  <a:lnTo>
                    <a:pt x="1044" y="634"/>
                  </a:lnTo>
                  <a:lnTo>
                    <a:pt x="1033" y="632"/>
                  </a:lnTo>
                  <a:lnTo>
                    <a:pt x="1025" y="631"/>
                  </a:lnTo>
                  <a:lnTo>
                    <a:pt x="1004" y="629"/>
                  </a:lnTo>
                  <a:lnTo>
                    <a:pt x="983" y="626"/>
                  </a:lnTo>
                  <a:lnTo>
                    <a:pt x="963" y="625"/>
                  </a:lnTo>
                  <a:lnTo>
                    <a:pt x="944" y="624"/>
                  </a:lnTo>
                  <a:lnTo>
                    <a:pt x="923" y="624"/>
                  </a:lnTo>
                  <a:lnTo>
                    <a:pt x="902" y="622"/>
                  </a:lnTo>
                  <a:lnTo>
                    <a:pt x="882" y="621"/>
                  </a:lnTo>
                  <a:lnTo>
                    <a:pt x="863" y="621"/>
                  </a:lnTo>
                  <a:lnTo>
                    <a:pt x="842" y="619"/>
                  </a:lnTo>
                  <a:lnTo>
                    <a:pt x="821" y="619"/>
                  </a:lnTo>
                  <a:lnTo>
                    <a:pt x="801" y="619"/>
                  </a:lnTo>
                  <a:lnTo>
                    <a:pt x="780" y="619"/>
                  </a:lnTo>
                  <a:lnTo>
                    <a:pt x="761" y="619"/>
                  </a:lnTo>
                  <a:lnTo>
                    <a:pt x="740" y="618"/>
                  </a:lnTo>
                  <a:lnTo>
                    <a:pt x="720" y="618"/>
                  </a:lnTo>
                  <a:lnTo>
                    <a:pt x="699" y="618"/>
                  </a:lnTo>
                  <a:lnTo>
                    <a:pt x="685" y="618"/>
                  </a:lnTo>
                  <a:lnTo>
                    <a:pt x="670" y="618"/>
                  </a:lnTo>
                  <a:lnTo>
                    <a:pt x="654" y="618"/>
                  </a:lnTo>
                  <a:lnTo>
                    <a:pt x="639" y="618"/>
                  </a:lnTo>
                  <a:lnTo>
                    <a:pt x="624" y="618"/>
                  </a:lnTo>
                  <a:lnTo>
                    <a:pt x="608" y="618"/>
                  </a:lnTo>
                  <a:lnTo>
                    <a:pt x="593" y="618"/>
                  </a:lnTo>
                  <a:lnTo>
                    <a:pt x="579" y="618"/>
                  </a:lnTo>
                  <a:lnTo>
                    <a:pt x="562" y="619"/>
                  </a:lnTo>
                  <a:lnTo>
                    <a:pt x="548" y="619"/>
                  </a:lnTo>
                  <a:lnTo>
                    <a:pt x="532" y="619"/>
                  </a:lnTo>
                  <a:lnTo>
                    <a:pt x="517" y="619"/>
                  </a:lnTo>
                  <a:lnTo>
                    <a:pt x="501" y="619"/>
                  </a:lnTo>
                  <a:lnTo>
                    <a:pt x="484" y="619"/>
                  </a:lnTo>
                  <a:lnTo>
                    <a:pt x="470" y="619"/>
                  </a:lnTo>
                  <a:lnTo>
                    <a:pt x="454" y="619"/>
                  </a:lnTo>
                  <a:lnTo>
                    <a:pt x="440" y="621"/>
                  </a:lnTo>
                  <a:lnTo>
                    <a:pt x="427" y="621"/>
                  </a:lnTo>
                  <a:lnTo>
                    <a:pt x="412" y="622"/>
                  </a:lnTo>
                  <a:lnTo>
                    <a:pt x="399" y="622"/>
                  </a:lnTo>
                  <a:lnTo>
                    <a:pt x="384" y="622"/>
                  </a:lnTo>
                  <a:lnTo>
                    <a:pt x="370" y="624"/>
                  </a:lnTo>
                  <a:lnTo>
                    <a:pt x="356" y="626"/>
                  </a:lnTo>
                  <a:lnTo>
                    <a:pt x="343" y="629"/>
                  </a:lnTo>
                  <a:lnTo>
                    <a:pt x="321" y="632"/>
                  </a:lnTo>
                  <a:lnTo>
                    <a:pt x="298" y="634"/>
                  </a:lnTo>
                  <a:lnTo>
                    <a:pt x="275" y="635"/>
                  </a:lnTo>
                  <a:lnTo>
                    <a:pt x="253" y="637"/>
                  </a:lnTo>
                  <a:lnTo>
                    <a:pt x="231" y="638"/>
                  </a:lnTo>
                  <a:lnTo>
                    <a:pt x="209" y="640"/>
                  </a:lnTo>
                  <a:lnTo>
                    <a:pt x="187" y="641"/>
                  </a:lnTo>
                  <a:lnTo>
                    <a:pt x="165" y="646"/>
                  </a:lnTo>
                  <a:lnTo>
                    <a:pt x="158" y="647"/>
                  </a:lnTo>
                  <a:lnTo>
                    <a:pt x="152" y="647"/>
                  </a:lnTo>
                  <a:lnTo>
                    <a:pt x="145" y="647"/>
                  </a:lnTo>
                  <a:lnTo>
                    <a:pt x="137" y="646"/>
                  </a:lnTo>
                  <a:lnTo>
                    <a:pt x="124" y="601"/>
                  </a:lnTo>
                  <a:lnTo>
                    <a:pt x="114" y="556"/>
                  </a:lnTo>
                  <a:lnTo>
                    <a:pt x="105" y="509"/>
                  </a:lnTo>
                  <a:lnTo>
                    <a:pt x="96" y="462"/>
                  </a:lnTo>
                  <a:lnTo>
                    <a:pt x="87" y="425"/>
                  </a:lnTo>
                  <a:lnTo>
                    <a:pt x="81" y="388"/>
                  </a:lnTo>
                  <a:lnTo>
                    <a:pt x="75" y="350"/>
                  </a:lnTo>
                  <a:lnTo>
                    <a:pt x="65" y="315"/>
                  </a:lnTo>
                  <a:lnTo>
                    <a:pt x="59" y="288"/>
                  </a:lnTo>
                  <a:lnTo>
                    <a:pt x="53" y="260"/>
                  </a:lnTo>
                  <a:lnTo>
                    <a:pt x="46" y="234"/>
                  </a:lnTo>
                  <a:lnTo>
                    <a:pt x="40" y="207"/>
                  </a:lnTo>
                  <a:lnTo>
                    <a:pt x="33" y="182"/>
                  </a:lnTo>
                  <a:lnTo>
                    <a:pt x="25" y="156"/>
                  </a:lnTo>
                  <a:lnTo>
                    <a:pt x="17" y="130"/>
                  </a:lnTo>
                  <a:lnTo>
                    <a:pt x="9" y="105"/>
                  </a:lnTo>
                  <a:lnTo>
                    <a:pt x="0" y="65"/>
                  </a:lnTo>
                  <a:lnTo>
                    <a:pt x="6" y="62"/>
                  </a:lnTo>
                  <a:lnTo>
                    <a:pt x="12" y="59"/>
                  </a:lnTo>
                  <a:lnTo>
                    <a:pt x="18" y="57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37" y="55"/>
                  </a:lnTo>
                  <a:lnTo>
                    <a:pt x="43" y="55"/>
                  </a:lnTo>
                  <a:lnTo>
                    <a:pt x="49" y="53"/>
                  </a:lnTo>
                  <a:lnTo>
                    <a:pt x="65" y="50"/>
                  </a:lnTo>
                  <a:lnTo>
                    <a:pt x="81" y="47"/>
                  </a:lnTo>
                  <a:lnTo>
                    <a:pt x="99" y="43"/>
                  </a:lnTo>
                  <a:lnTo>
                    <a:pt x="115" y="38"/>
                  </a:lnTo>
                  <a:lnTo>
                    <a:pt x="131" y="35"/>
                  </a:lnTo>
                  <a:lnTo>
                    <a:pt x="149" y="32"/>
                  </a:lnTo>
                  <a:lnTo>
                    <a:pt x="165" y="31"/>
                  </a:lnTo>
                  <a:lnTo>
                    <a:pt x="183" y="30"/>
                  </a:lnTo>
                  <a:lnTo>
                    <a:pt x="200" y="27"/>
                  </a:lnTo>
                  <a:lnTo>
                    <a:pt x="218" y="24"/>
                  </a:lnTo>
                  <a:lnTo>
                    <a:pt x="236" y="22"/>
                  </a:lnTo>
                  <a:lnTo>
                    <a:pt x="253" y="19"/>
                  </a:lnTo>
                  <a:lnTo>
                    <a:pt x="271" y="18"/>
                  </a:lnTo>
                  <a:lnTo>
                    <a:pt x="289" y="15"/>
                  </a:lnTo>
                  <a:lnTo>
                    <a:pt x="305" y="13"/>
                  </a:lnTo>
                  <a:lnTo>
                    <a:pt x="323" y="10"/>
                  </a:lnTo>
                  <a:lnTo>
                    <a:pt x="355" y="10"/>
                  </a:lnTo>
                  <a:lnTo>
                    <a:pt x="386" y="9"/>
                  </a:lnTo>
                  <a:lnTo>
                    <a:pt x="417" y="9"/>
                  </a:lnTo>
                  <a:lnTo>
                    <a:pt x="449" y="8"/>
                  </a:lnTo>
                  <a:lnTo>
                    <a:pt x="480" y="6"/>
                  </a:lnTo>
                  <a:lnTo>
                    <a:pt x="511" y="6"/>
                  </a:lnTo>
                  <a:lnTo>
                    <a:pt x="542" y="5"/>
                  </a:lnTo>
                  <a:lnTo>
                    <a:pt x="574" y="3"/>
                  </a:lnTo>
                  <a:lnTo>
                    <a:pt x="605" y="2"/>
                  </a:lnTo>
                  <a:lnTo>
                    <a:pt x="636" y="2"/>
                  </a:lnTo>
                  <a:lnTo>
                    <a:pt x="667" y="0"/>
                  </a:lnTo>
                  <a:lnTo>
                    <a:pt x="698" y="0"/>
                  </a:lnTo>
                  <a:lnTo>
                    <a:pt x="727" y="0"/>
                  </a:lnTo>
                  <a:lnTo>
                    <a:pt x="758" y="0"/>
                  </a:lnTo>
                  <a:lnTo>
                    <a:pt x="789" y="2"/>
                  </a:lnTo>
                  <a:lnTo>
                    <a:pt x="820" y="3"/>
                  </a:lnTo>
                  <a:lnTo>
                    <a:pt x="941" y="15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466" y="3114"/>
              <a:ext cx="505" cy="273"/>
            </a:xfrm>
            <a:custGeom>
              <a:avLst/>
              <a:gdLst/>
              <a:ahLst/>
              <a:cxnLst>
                <a:cxn ang="0">
                  <a:pos x="220" y="15"/>
                </a:cxn>
                <a:cxn ang="0">
                  <a:pos x="250" y="24"/>
                </a:cxn>
                <a:cxn ang="0">
                  <a:pos x="279" y="32"/>
                </a:cxn>
                <a:cxn ang="0">
                  <a:pos x="310" y="40"/>
                </a:cxn>
                <a:cxn ang="0">
                  <a:pos x="341" y="47"/>
                </a:cxn>
                <a:cxn ang="0">
                  <a:pos x="372" y="52"/>
                </a:cxn>
                <a:cxn ang="0">
                  <a:pos x="403" y="56"/>
                </a:cxn>
                <a:cxn ang="0">
                  <a:pos x="435" y="59"/>
                </a:cxn>
                <a:cxn ang="0">
                  <a:pos x="459" y="60"/>
                </a:cxn>
                <a:cxn ang="0">
                  <a:pos x="472" y="62"/>
                </a:cxn>
                <a:cxn ang="0">
                  <a:pos x="485" y="63"/>
                </a:cxn>
                <a:cxn ang="0">
                  <a:pos x="497" y="68"/>
                </a:cxn>
                <a:cxn ang="0">
                  <a:pos x="504" y="72"/>
                </a:cxn>
                <a:cxn ang="0">
                  <a:pos x="506" y="78"/>
                </a:cxn>
                <a:cxn ang="0">
                  <a:pos x="497" y="84"/>
                </a:cxn>
                <a:cxn ang="0">
                  <a:pos x="484" y="90"/>
                </a:cxn>
                <a:cxn ang="0">
                  <a:pos x="469" y="94"/>
                </a:cxn>
                <a:cxn ang="0">
                  <a:pos x="456" y="99"/>
                </a:cxn>
                <a:cxn ang="0">
                  <a:pos x="426" y="102"/>
                </a:cxn>
                <a:cxn ang="0">
                  <a:pos x="385" y="112"/>
                </a:cxn>
                <a:cxn ang="0">
                  <a:pos x="345" y="124"/>
                </a:cxn>
                <a:cxn ang="0">
                  <a:pos x="306" y="137"/>
                </a:cxn>
                <a:cxn ang="0">
                  <a:pos x="276" y="146"/>
                </a:cxn>
                <a:cxn ang="0">
                  <a:pos x="257" y="154"/>
                </a:cxn>
                <a:cxn ang="0">
                  <a:pos x="240" y="163"/>
                </a:cxn>
                <a:cxn ang="0">
                  <a:pos x="220" y="171"/>
                </a:cxn>
                <a:cxn ang="0">
                  <a:pos x="206" y="175"/>
                </a:cxn>
                <a:cxn ang="0">
                  <a:pos x="195" y="179"/>
                </a:cxn>
                <a:cxn ang="0">
                  <a:pos x="176" y="188"/>
                </a:cxn>
                <a:cxn ang="0">
                  <a:pos x="148" y="200"/>
                </a:cxn>
                <a:cxn ang="0">
                  <a:pos x="120" y="210"/>
                </a:cxn>
                <a:cxn ang="0">
                  <a:pos x="92" y="224"/>
                </a:cxn>
                <a:cxn ang="0">
                  <a:pos x="70" y="237"/>
                </a:cxn>
                <a:cxn ang="0">
                  <a:pos x="53" y="246"/>
                </a:cxn>
                <a:cxn ang="0">
                  <a:pos x="35" y="257"/>
                </a:cxn>
                <a:cxn ang="0">
                  <a:pos x="19" y="269"/>
                </a:cxn>
                <a:cxn ang="0">
                  <a:pos x="0" y="275"/>
                </a:cxn>
                <a:cxn ang="0">
                  <a:pos x="16" y="243"/>
                </a:cxn>
                <a:cxn ang="0">
                  <a:pos x="38" y="213"/>
                </a:cxn>
                <a:cxn ang="0">
                  <a:pos x="59" y="177"/>
                </a:cxn>
                <a:cxn ang="0">
                  <a:pos x="78" y="140"/>
                </a:cxn>
                <a:cxn ang="0">
                  <a:pos x="98" y="104"/>
                </a:cxn>
                <a:cxn ang="0">
                  <a:pos x="123" y="71"/>
                </a:cxn>
                <a:cxn ang="0">
                  <a:pos x="144" y="35"/>
                </a:cxn>
                <a:cxn ang="0">
                  <a:pos x="166" y="0"/>
                </a:cxn>
                <a:cxn ang="0">
                  <a:pos x="185" y="6"/>
                </a:cxn>
                <a:cxn ang="0">
                  <a:pos x="206" y="10"/>
                </a:cxn>
              </a:cxnLst>
              <a:rect l="0" t="0" r="r" b="b"/>
              <a:pathLst>
                <a:path w="506" h="275">
                  <a:moveTo>
                    <a:pt x="206" y="10"/>
                  </a:moveTo>
                  <a:lnTo>
                    <a:pt x="220" y="15"/>
                  </a:lnTo>
                  <a:lnTo>
                    <a:pt x="235" y="19"/>
                  </a:lnTo>
                  <a:lnTo>
                    <a:pt x="250" y="24"/>
                  </a:lnTo>
                  <a:lnTo>
                    <a:pt x="265" y="28"/>
                  </a:lnTo>
                  <a:lnTo>
                    <a:pt x="279" y="32"/>
                  </a:lnTo>
                  <a:lnTo>
                    <a:pt x="295" y="35"/>
                  </a:lnTo>
                  <a:lnTo>
                    <a:pt x="310" y="40"/>
                  </a:lnTo>
                  <a:lnTo>
                    <a:pt x="325" y="43"/>
                  </a:lnTo>
                  <a:lnTo>
                    <a:pt x="341" y="47"/>
                  </a:lnTo>
                  <a:lnTo>
                    <a:pt x="356" y="50"/>
                  </a:lnTo>
                  <a:lnTo>
                    <a:pt x="372" y="52"/>
                  </a:lnTo>
                  <a:lnTo>
                    <a:pt x="387" y="54"/>
                  </a:lnTo>
                  <a:lnTo>
                    <a:pt x="403" y="56"/>
                  </a:lnTo>
                  <a:lnTo>
                    <a:pt x="419" y="59"/>
                  </a:lnTo>
                  <a:lnTo>
                    <a:pt x="435" y="59"/>
                  </a:lnTo>
                  <a:lnTo>
                    <a:pt x="451" y="60"/>
                  </a:lnTo>
                  <a:lnTo>
                    <a:pt x="459" y="60"/>
                  </a:lnTo>
                  <a:lnTo>
                    <a:pt x="465" y="60"/>
                  </a:lnTo>
                  <a:lnTo>
                    <a:pt x="472" y="62"/>
                  </a:lnTo>
                  <a:lnTo>
                    <a:pt x="478" y="62"/>
                  </a:lnTo>
                  <a:lnTo>
                    <a:pt x="485" y="63"/>
                  </a:lnTo>
                  <a:lnTo>
                    <a:pt x="491" y="65"/>
                  </a:lnTo>
                  <a:lnTo>
                    <a:pt x="497" y="68"/>
                  </a:lnTo>
                  <a:lnTo>
                    <a:pt x="503" y="71"/>
                  </a:lnTo>
                  <a:lnTo>
                    <a:pt x="504" y="72"/>
                  </a:lnTo>
                  <a:lnTo>
                    <a:pt x="506" y="75"/>
                  </a:lnTo>
                  <a:lnTo>
                    <a:pt x="506" y="78"/>
                  </a:lnTo>
                  <a:lnTo>
                    <a:pt x="504" y="81"/>
                  </a:lnTo>
                  <a:lnTo>
                    <a:pt x="497" y="84"/>
                  </a:lnTo>
                  <a:lnTo>
                    <a:pt x="491" y="87"/>
                  </a:lnTo>
                  <a:lnTo>
                    <a:pt x="484" y="90"/>
                  </a:lnTo>
                  <a:lnTo>
                    <a:pt x="476" y="91"/>
                  </a:lnTo>
                  <a:lnTo>
                    <a:pt x="469" y="94"/>
                  </a:lnTo>
                  <a:lnTo>
                    <a:pt x="462" y="96"/>
                  </a:lnTo>
                  <a:lnTo>
                    <a:pt x="456" y="99"/>
                  </a:lnTo>
                  <a:lnTo>
                    <a:pt x="448" y="100"/>
                  </a:lnTo>
                  <a:lnTo>
                    <a:pt x="426" y="102"/>
                  </a:lnTo>
                  <a:lnTo>
                    <a:pt x="406" y="106"/>
                  </a:lnTo>
                  <a:lnTo>
                    <a:pt x="385" y="112"/>
                  </a:lnTo>
                  <a:lnTo>
                    <a:pt x="365" y="118"/>
                  </a:lnTo>
                  <a:lnTo>
                    <a:pt x="345" y="124"/>
                  </a:lnTo>
                  <a:lnTo>
                    <a:pt x="325" y="131"/>
                  </a:lnTo>
                  <a:lnTo>
                    <a:pt x="306" y="137"/>
                  </a:lnTo>
                  <a:lnTo>
                    <a:pt x="285" y="141"/>
                  </a:lnTo>
                  <a:lnTo>
                    <a:pt x="276" y="146"/>
                  </a:lnTo>
                  <a:lnTo>
                    <a:pt x="267" y="150"/>
                  </a:lnTo>
                  <a:lnTo>
                    <a:pt x="257" y="154"/>
                  </a:lnTo>
                  <a:lnTo>
                    <a:pt x="248" y="159"/>
                  </a:lnTo>
                  <a:lnTo>
                    <a:pt x="240" y="163"/>
                  </a:lnTo>
                  <a:lnTo>
                    <a:pt x="231" y="166"/>
                  </a:lnTo>
                  <a:lnTo>
                    <a:pt x="220" y="171"/>
                  </a:lnTo>
                  <a:lnTo>
                    <a:pt x="210" y="172"/>
                  </a:lnTo>
                  <a:lnTo>
                    <a:pt x="206" y="175"/>
                  </a:lnTo>
                  <a:lnTo>
                    <a:pt x="200" y="178"/>
                  </a:lnTo>
                  <a:lnTo>
                    <a:pt x="195" y="179"/>
                  </a:lnTo>
                  <a:lnTo>
                    <a:pt x="189" y="181"/>
                  </a:lnTo>
                  <a:lnTo>
                    <a:pt x="176" y="188"/>
                  </a:lnTo>
                  <a:lnTo>
                    <a:pt x="162" y="194"/>
                  </a:lnTo>
                  <a:lnTo>
                    <a:pt x="148" y="200"/>
                  </a:lnTo>
                  <a:lnTo>
                    <a:pt x="134" y="204"/>
                  </a:lnTo>
                  <a:lnTo>
                    <a:pt x="120" y="210"/>
                  </a:lnTo>
                  <a:lnTo>
                    <a:pt x="106" y="216"/>
                  </a:lnTo>
                  <a:lnTo>
                    <a:pt x="92" y="224"/>
                  </a:lnTo>
                  <a:lnTo>
                    <a:pt x="79" y="232"/>
                  </a:lnTo>
                  <a:lnTo>
                    <a:pt x="70" y="237"/>
                  </a:lnTo>
                  <a:lnTo>
                    <a:pt x="61" y="241"/>
                  </a:lnTo>
                  <a:lnTo>
                    <a:pt x="53" y="246"/>
                  </a:lnTo>
                  <a:lnTo>
                    <a:pt x="44" y="251"/>
                  </a:lnTo>
                  <a:lnTo>
                    <a:pt x="35" y="257"/>
                  </a:lnTo>
                  <a:lnTo>
                    <a:pt x="26" y="263"/>
                  </a:lnTo>
                  <a:lnTo>
                    <a:pt x="19" y="269"/>
                  </a:lnTo>
                  <a:lnTo>
                    <a:pt x="10" y="275"/>
                  </a:lnTo>
                  <a:lnTo>
                    <a:pt x="0" y="275"/>
                  </a:lnTo>
                  <a:lnTo>
                    <a:pt x="6" y="259"/>
                  </a:lnTo>
                  <a:lnTo>
                    <a:pt x="16" y="243"/>
                  </a:lnTo>
                  <a:lnTo>
                    <a:pt x="28" y="228"/>
                  </a:lnTo>
                  <a:lnTo>
                    <a:pt x="38" y="213"/>
                  </a:lnTo>
                  <a:lnTo>
                    <a:pt x="48" y="196"/>
                  </a:lnTo>
                  <a:lnTo>
                    <a:pt x="59" y="177"/>
                  </a:lnTo>
                  <a:lnTo>
                    <a:pt x="67" y="159"/>
                  </a:lnTo>
                  <a:lnTo>
                    <a:pt x="78" y="140"/>
                  </a:lnTo>
                  <a:lnTo>
                    <a:pt x="88" y="122"/>
                  </a:lnTo>
                  <a:lnTo>
                    <a:pt x="98" y="104"/>
                  </a:lnTo>
                  <a:lnTo>
                    <a:pt x="110" y="87"/>
                  </a:lnTo>
                  <a:lnTo>
                    <a:pt x="123" y="71"/>
                  </a:lnTo>
                  <a:lnTo>
                    <a:pt x="134" y="53"/>
                  </a:lnTo>
                  <a:lnTo>
                    <a:pt x="144" y="35"/>
                  </a:lnTo>
                  <a:lnTo>
                    <a:pt x="154" y="18"/>
                  </a:lnTo>
                  <a:lnTo>
                    <a:pt x="166" y="0"/>
                  </a:lnTo>
                  <a:lnTo>
                    <a:pt x="175" y="3"/>
                  </a:lnTo>
                  <a:lnTo>
                    <a:pt x="185" y="6"/>
                  </a:lnTo>
                  <a:lnTo>
                    <a:pt x="195" y="7"/>
                  </a:lnTo>
                  <a:lnTo>
                    <a:pt x="206" y="10"/>
                  </a:lnTo>
                  <a:close/>
                </a:path>
              </a:pathLst>
            </a:custGeom>
            <a:solidFill>
              <a:srgbClr val="9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286" y="3104"/>
              <a:ext cx="993" cy="201"/>
            </a:xfrm>
            <a:custGeom>
              <a:avLst/>
              <a:gdLst/>
              <a:ahLst/>
              <a:cxnLst>
                <a:cxn ang="0">
                  <a:pos x="937" y="160"/>
                </a:cxn>
                <a:cxn ang="0">
                  <a:pos x="956" y="164"/>
                </a:cxn>
                <a:cxn ang="0">
                  <a:pos x="975" y="166"/>
                </a:cxn>
                <a:cxn ang="0">
                  <a:pos x="987" y="89"/>
                </a:cxn>
                <a:cxn ang="0">
                  <a:pos x="986" y="48"/>
                </a:cxn>
                <a:cxn ang="0">
                  <a:pos x="968" y="32"/>
                </a:cxn>
                <a:cxn ang="0">
                  <a:pos x="947" y="29"/>
                </a:cxn>
                <a:cxn ang="0">
                  <a:pos x="928" y="25"/>
                </a:cxn>
                <a:cxn ang="0">
                  <a:pos x="884" y="22"/>
                </a:cxn>
                <a:cxn ang="0">
                  <a:pos x="861" y="22"/>
                </a:cxn>
                <a:cxn ang="0">
                  <a:pos x="836" y="20"/>
                </a:cxn>
                <a:cxn ang="0">
                  <a:pos x="809" y="17"/>
                </a:cxn>
                <a:cxn ang="0">
                  <a:pos x="780" y="13"/>
                </a:cxn>
                <a:cxn ang="0">
                  <a:pos x="733" y="9"/>
                </a:cxn>
                <a:cxn ang="0">
                  <a:pos x="686" y="4"/>
                </a:cxn>
                <a:cxn ang="0">
                  <a:pos x="637" y="1"/>
                </a:cxn>
                <a:cxn ang="0">
                  <a:pos x="588" y="0"/>
                </a:cxn>
                <a:cxn ang="0">
                  <a:pos x="540" y="1"/>
                </a:cxn>
                <a:cxn ang="0">
                  <a:pos x="460" y="12"/>
                </a:cxn>
                <a:cxn ang="0">
                  <a:pos x="381" y="26"/>
                </a:cxn>
                <a:cxn ang="0">
                  <a:pos x="304" y="38"/>
                </a:cxn>
                <a:cxn ang="0">
                  <a:pos x="237" y="45"/>
                </a:cxn>
                <a:cxn ang="0">
                  <a:pos x="169" y="53"/>
                </a:cxn>
                <a:cxn ang="0">
                  <a:pos x="109" y="62"/>
                </a:cxn>
                <a:cxn ang="0">
                  <a:pos x="51" y="69"/>
                </a:cxn>
                <a:cxn ang="0">
                  <a:pos x="0" y="88"/>
                </a:cxn>
                <a:cxn ang="0">
                  <a:pos x="22" y="175"/>
                </a:cxn>
                <a:cxn ang="0">
                  <a:pos x="70" y="198"/>
                </a:cxn>
                <a:cxn ang="0">
                  <a:pos x="120" y="191"/>
                </a:cxn>
                <a:cxn ang="0">
                  <a:pos x="172" y="185"/>
                </a:cxn>
                <a:cxn ang="0">
                  <a:pos x="238" y="170"/>
                </a:cxn>
                <a:cxn ang="0">
                  <a:pos x="307" y="162"/>
                </a:cxn>
                <a:cxn ang="0">
                  <a:pos x="378" y="153"/>
                </a:cxn>
                <a:cxn ang="0">
                  <a:pos x="447" y="145"/>
                </a:cxn>
                <a:cxn ang="0">
                  <a:pos x="518" y="137"/>
                </a:cxn>
                <a:cxn ang="0">
                  <a:pos x="587" y="134"/>
                </a:cxn>
                <a:cxn ang="0">
                  <a:pos x="656" y="135"/>
                </a:cxn>
                <a:cxn ang="0">
                  <a:pos x="728" y="135"/>
                </a:cxn>
                <a:cxn ang="0">
                  <a:pos x="756" y="138"/>
                </a:cxn>
                <a:cxn ang="0">
                  <a:pos x="799" y="141"/>
                </a:cxn>
                <a:cxn ang="0">
                  <a:pos x="836" y="145"/>
                </a:cxn>
                <a:cxn ang="0">
                  <a:pos x="881" y="151"/>
                </a:cxn>
                <a:cxn ang="0">
                  <a:pos x="918" y="156"/>
                </a:cxn>
              </a:cxnLst>
              <a:rect l="0" t="0" r="r" b="b"/>
              <a:pathLst>
                <a:path w="993" h="201">
                  <a:moveTo>
                    <a:pt x="924" y="157"/>
                  </a:moveTo>
                  <a:lnTo>
                    <a:pt x="930" y="159"/>
                  </a:lnTo>
                  <a:lnTo>
                    <a:pt x="937" y="160"/>
                  </a:lnTo>
                  <a:lnTo>
                    <a:pt x="943" y="162"/>
                  </a:lnTo>
                  <a:lnTo>
                    <a:pt x="950" y="163"/>
                  </a:lnTo>
                  <a:lnTo>
                    <a:pt x="956" y="164"/>
                  </a:lnTo>
                  <a:lnTo>
                    <a:pt x="964" y="164"/>
                  </a:lnTo>
                  <a:lnTo>
                    <a:pt x="970" y="166"/>
                  </a:lnTo>
                  <a:lnTo>
                    <a:pt x="975" y="166"/>
                  </a:lnTo>
                  <a:lnTo>
                    <a:pt x="981" y="141"/>
                  </a:lnTo>
                  <a:lnTo>
                    <a:pt x="984" y="116"/>
                  </a:lnTo>
                  <a:lnTo>
                    <a:pt x="987" y="89"/>
                  </a:lnTo>
                  <a:lnTo>
                    <a:pt x="993" y="64"/>
                  </a:lnTo>
                  <a:lnTo>
                    <a:pt x="990" y="57"/>
                  </a:lnTo>
                  <a:lnTo>
                    <a:pt x="986" y="48"/>
                  </a:lnTo>
                  <a:lnTo>
                    <a:pt x="981" y="39"/>
                  </a:lnTo>
                  <a:lnTo>
                    <a:pt x="977" y="32"/>
                  </a:lnTo>
                  <a:lnTo>
                    <a:pt x="968" y="32"/>
                  </a:lnTo>
                  <a:lnTo>
                    <a:pt x="961" y="31"/>
                  </a:lnTo>
                  <a:lnTo>
                    <a:pt x="953" y="31"/>
                  </a:lnTo>
                  <a:lnTo>
                    <a:pt x="947" y="29"/>
                  </a:lnTo>
                  <a:lnTo>
                    <a:pt x="942" y="28"/>
                  </a:lnTo>
                  <a:lnTo>
                    <a:pt x="936" y="26"/>
                  </a:lnTo>
                  <a:lnTo>
                    <a:pt x="928" y="25"/>
                  </a:lnTo>
                  <a:lnTo>
                    <a:pt x="919" y="22"/>
                  </a:lnTo>
                  <a:lnTo>
                    <a:pt x="894" y="22"/>
                  </a:lnTo>
                  <a:lnTo>
                    <a:pt x="884" y="22"/>
                  </a:lnTo>
                  <a:lnTo>
                    <a:pt x="878" y="23"/>
                  </a:lnTo>
                  <a:lnTo>
                    <a:pt x="871" y="23"/>
                  </a:lnTo>
                  <a:lnTo>
                    <a:pt x="861" y="22"/>
                  </a:lnTo>
                  <a:lnTo>
                    <a:pt x="852" y="22"/>
                  </a:lnTo>
                  <a:lnTo>
                    <a:pt x="843" y="20"/>
                  </a:lnTo>
                  <a:lnTo>
                    <a:pt x="836" y="20"/>
                  </a:lnTo>
                  <a:lnTo>
                    <a:pt x="827" y="19"/>
                  </a:lnTo>
                  <a:lnTo>
                    <a:pt x="818" y="19"/>
                  </a:lnTo>
                  <a:lnTo>
                    <a:pt x="809" y="17"/>
                  </a:lnTo>
                  <a:lnTo>
                    <a:pt x="802" y="16"/>
                  </a:lnTo>
                  <a:lnTo>
                    <a:pt x="794" y="14"/>
                  </a:lnTo>
                  <a:lnTo>
                    <a:pt x="780" y="13"/>
                  </a:lnTo>
                  <a:lnTo>
                    <a:pt x="764" y="12"/>
                  </a:lnTo>
                  <a:lnTo>
                    <a:pt x="749" y="10"/>
                  </a:lnTo>
                  <a:lnTo>
                    <a:pt x="733" y="9"/>
                  </a:lnTo>
                  <a:lnTo>
                    <a:pt x="716" y="7"/>
                  </a:lnTo>
                  <a:lnTo>
                    <a:pt x="700" y="6"/>
                  </a:lnTo>
                  <a:lnTo>
                    <a:pt x="686" y="4"/>
                  </a:lnTo>
                  <a:lnTo>
                    <a:pt x="669" y="3"/>
                  </a:lnTo>
                  <a:lnTo>
                    <a:pt x="653" y="1"/>
                  </a:lnTo>
                  <a:lnTo>
                    <a:pt x="637" y="1"/>
                  </a:lnTo>
                  <a:lnTo>
                    <a:pt x="621" y="1"/>
                  </a:lnTo>
                  <a:lnTo>
                    <a:pt x="605" y="0"/>
                  </a:lnTo>
                  <a:lnTo>
                    <a:pt x="588" y="0"/>
                  </a:lnTo>
                  <a:lnTo>
                    <a:pt x="572" y="0"/>
                  </a:lnTo>
                  <a:lnTo>
                    <a:pt x="556" y="1"/>
                  </a:lnTo>
                  <a:lnTo>
                    <a:pt x="540" y="1"/>
                  </a:lnTo>
                  <a:lnTo>
                    <a:pt x="513" y="4"/>
                  </a:lnTo>
                  <a:lnTo>
                    <a:pt x="487" y="7"/>
                  </a:lnTo>
                  <a:lnTo>
                    <a:pt x="460" y="12"/>
                  </a:lnTo>
                  <a:lnTo>
                    <a:pt x="434" y="16"/>
                  </a:lnTo>
                  <a:lnTo>
                    <a:pt x="407" y="22"/>
                  </a:lnTo>
                  <a:lnTo>
                    <a:pt x="381" y="26"/>
                  </a:lnTo>
                  <a:lnTo>
                    <a:pt x="353" y="29"/>
                  </a:lnTo>
                  <a:lnTo>
                    <a:pt x="326" y="32"/>
                  </a:lnTo>
                  <a:lnTo>
                    <a:pt x="304" y="38"/>
                  </a:lnTo>
                  <a:lnTo>
                    <a:pt x="282" y="41"/>
                  </a:lnTo>
                  <a:lnTo>
                    <a:pt x="260" y="44"/>
                  </a:lnTo>
                  <a:lnTo>
                    <a:pt x="237" y="45"/>
                  </a:lnTo>
                  <a:lnTo>
                    <a:pt x="213" y="47"/>
                  </a:lnTo>
                  <a:lnTo>
                    <a:pt x="191" y="50"/>
                  </a:lnTo>
                  <a:lnTo>
                    <a:pt x="169" y="53"/>
                  </a:lnTo>
                  <a:lnTo>
                    <a:pt x="147" y="59"/>
                  </a:lnTo>
                  <a:lnTo>
                    <a:pt x="128" y="60"/>
                  </a:lnTo>
                  <a:lnTo>
                    <a:pt x="109" y="62"/>
                  </a:lnTo>
                  <a:lnTo>
                    <a:pt x="90" y="63"/>
                  </a:lnTo>
                  <a:lnTo>
                    <a:pt x="70" y="66"/>
                  </a:lnTo>
                  <a:lnTo>
                    <a:pt x="51" y="69"/>
                  </a:lnTo>
                  <a:lnTo>
                    <a:pt x="34" y="73"/>
                  </a:lnTo>
                  <a:lnTo>
                    <a:pt x="16" y="79"/>
                  </a:lnTo>
                  <a:lnTo>
                    <a:pt x="0" y="88"/>
                  </a:lnTo>
                  <a:lnTo>
                    <a:pt x="4" y="119"/>
                  </a:lnTo>
                  <a:lnTo>
                    <a:pt x="12" y="147"/>
                  </a:lnTo>
                  <a:lnTo>
                    <a:pt x="22" y="175"/>
                  </a:lnTo>
                  <a:lnTo>
                    <a:pt x="35" y="201"/>
                  </a:lnTo>
                  <a:lnTo>
                    <a:pt x="53" y="200"/>
                  </a:lnTo>
                  <a:lnTo>
                    <a:pt x="70" y="198"/>
                  </a:lnTo>
                  <a:lnTo>
                    <a:pt x="87" y="195"/>
                  </a:lnTo>
                  <a:lnTo>
                    <a:pt x="104" y="194"/>
                  </a:lnTo>
                  <a:lnTo>
                    <a:pt x="120" y="191"/>
                  </a:lnTo>
                  <a:lnTo>
                    <a:pt x="137" y="189"/>
                  </a:lnTo>
                  <a:lnTo>
                    <a:pt x="154" y="187"/>
                  </a:lnTo>
                  <a:lnTo>
                    <a:pt x="172" y="185"/>
                  </a:lnTo>
                  <a:lnTo>
                    <a:pt x="194" y="179"/>
                  </a:lnTo>
                  <a:lnTo>
                    <a:pt x="216" y="175"/>
                  </a:lnTo>
                  <a:lnTo>
                    <a:pt x="238" y="170"/>
                  </a:lnTo>
                  <a:lnTo>
                    <a:pt x="262" y="167"/>
                  </a:lnTo>
                  <a:lnTo>
                    <a:pt x="284" y="164"/>
                  </a:lnTo>
                  <a:lnTo>
                    <a:pt x="307" y="162"/>
                  </a:lnTo>
                  <a:lnTo>
                    <a:pt x="331" y="159"/>
                  </a:lnTo>
                  <a:lnTo>
                    <a:pt x="354" y="156"/>
                  </a:lnTo>
                  <a:lnTo>
                    <a:pt x="378" y="153"/>
                  </a:lnTo>
                  <a:lnTo>
                    <a:pt x="402" y="151"/>
                  </a:lnTo>
                  <a:lnTo>
                    <a:pt x="425" y="148"/>
                  </a:lnTo>
                  <a:lnTo>
                    <a:pt x="447" y="145"/>
                  </a:lnTo>
                  <a:lnTo>
                    <a:pt x="471" y="142"/>
                  </a:lnTo>
                  <a:lnTo>
                    <a:pt x="494" y="139"/>
                  </a:lnTo>
                  <a:lnTo>
                    <a:pt x="518" y="137"/>
                  </a:lnTo>
                  <a:lnTo>
                    <a:pt x="540" y="134"/>
                  </a:lnTo>
                  <a:lnTo>
                    <a:pt x="563" y="134"/>
                  </a:lnTo>
                  <a:lnTo>
                    <a:pt x="587" y="134"/>
                  </a:lnTo>
                  <a:lnTo>
                    <a:pt x="609" y="134"/>
                  </a:lnTo>
                  <a:lnTo>
                    <a:pt x="633" y="134"/>
                  </a:lnTo>
                  <a:lnTo>
                    <a:pt x="656" y="135"/>
                  </a:lnTo>
                  <a:lnTo>
                    <a:pt x="680" y="135"/>
                  </a:lnTo>
                  <a:lnTo>
                    <a:pt x="705" y="135"/>
                  </a:lnTo>
                  <a:lnTo>
                    <a:pt x="728" y="135"/>
                  </a:lnTo>
                  <a:lnTo>
                    <a:pt x="736" y="135"/>
                  </a:lnTo>
                  <a:lnTo>
                    <a:pt x="744" y="137"/>
                  </a:lnTo>
                  <a:lnTo>
                    <a:pt x="756" y="138"/>
                  </a:lnTo>
                  <a:lnTo>
                    <a:pt x="769" y="139"/>
                  </a:lnTo>
                  <a:lnTo>
                    <a:pt x="784" y="139"/>
                  </a:lnTo>
                  <a:lnTo>
                    <a:pt x="799" y="141"/>
                  </a:lnTo>
                  <a:lnTo>
                    <a:pt x="812" y="142"/>
                  </a:lnTo>
                  <a:lnTo>
                    <a:pt x="824" y="144"/>
                  </a:lnTo>
                  <a:lnTo>
                    <a:pt x="836" y="145"/>
                  </a:lnTo>
                  <a:lnTo>
                    <a:pt x="850" y="147"/>
                  </a:lnTo>
                  <a:lnTo>
                    <a:pt x="865" y="150"/>
                  </a:lnTo>
                  <a:lnTo>
                    <a:pt x="881" y="151"/>
                  </a:lnTo>
                  <a:lnTo>
                    <a:pt x="894" y="153"/>
                  </a:lnTo>
                  <a:lnTo>
                    <a:pt x="908" y="154"/>
                  </a:lnTo>
                  <a:lnTo>
                    <a:pt x="918" y="156"/>
                  </a:lnTo>
                  <a:lnTo>
                    <a:pt x="924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004" y="3128"/>
              <a:ext cx="122" cy="92"/>
            </a:xfrm>
            <a:custGeom>
              <a:avLst/>
              <a:gdLst/>
              <a:ahLst/>
              <a:cxnLst>
                <a:cxn ang="0">
                  <a:pos x="90" y="89"/>
                </a:cxn>
                <a:cxn ang="0">
                  <a:pos x="110" y="78"/>
                </a:cxn>
                <a:cxn ang="0">
                  <a:pos x="121" y="61"/>
                </a:cxn>
                <a:cxn ang="0">
                  <a:pos x="115" y="47"/>
                </a:cxn>
                <a:cxn ang="0">
                  <a:pos x="106" y="41"/>
                </a:cxn>
                <a:cxn ang="0">
                  <a:pos x="93" y="41"/>
                </a:cxn>
                <a:cxn ang="0">
                  <a:pos x="81" y="41"/>
                </a:cxn>
                <a:cxn ang="0">
                  <a:pos x="68" y="41"/>
                </a:cxn>
                <a:cxn ang="0">
                  <a:pos x="57" y="43"/>
                </a:cxn>
                <a:cxn ang="0">
                  <a:pos x="54" y="50"/>
                </a:cxn>
                <a:cxn ang="0">
                  <a:pos x="63" y="55"/>
                </a:cxn>
                <a:cxn ang="0">
                  <a:pos x="79" y="56"/>
                </a:cxn>
                <a:cxn ang="0">
                  <a:pos x="84" y="65"/>
                </a:cxn>
                <a:cxn ang="0">
                  <a:pos x="68" y="69"/>
                </a:cxn>
                <a:cxn ang="0">
                  <a:pos x="50" y="68"/>
                </a:cxn>
                <a:cxn ang="0">
                  <a:pos x="40" y="59"/>
                </a:cxn>
                <a:cxn ang="0">
                  <a:pos x="34" y="44"/>
                </a:cxn>
                <a:cxn ang="0">
                  <a:pos x="37" y="33"/>
                </a:cxn>
                <a:cxn ang="0">
                  <a:pos x="50" y="27"/>
                </a:cxn>
                <a:cxn ang="0">
                  <a:pos x="63" y="24"/>
                </a:cxn>
                <a:cxn ang="0">
                  <a:pos x="75" y="24"/>
                </a:cxn>
                <a:cxn ang="0">
                  <a:pos x="88" y="27"/>
                </a:cxn>
                <a:cxn ang="0">
                  <a:pos x="97" y="25"/>
                </a:cxn>
                <a:cxn ang="0">
                  <a:pos x="103" y="18"/>
                </a:cxn>
                <a:cxn ang="0">
                  <a:pos x="96" y="9"/>
                </a:cxn>
                <a:cxn ang="0">
                  <a:pos x="76" y="3"/>
                </a:cxn>
                <a:cxn ang="0">
                  <a:pos x="54" y="0"/>
                </a:cxn>
                <a:cxn ang="0">
                  <a:pos x="35" y="5"/>
                </a:cxn>
                <a:cxn ang="0">
                  <a:pos x="16" y="19"/>
                </a:cxn>
                <a:cxn ang="0">
                  <a:pos x="1" y="43"/>
                </a:cxn>
                <a:cxn ang="0">
                  <a:pos x="6" y="69"/>
                </a:cxn>
                <a:cxn ang="0">
                  <a:pos x="23" y="83"/>
                </a:cxn>
                <a:cxn ang="0">
                  <a:pos x="37" y="89"/>
                </a:cxn>
                <a:cxn ang="0">
                  <a:pos x="41" y="89"/>
                </a:cxn>
                <a:cxn ang="0">
                  <a:pos x="46" y="91"/>
                </a:cxn>
                <a:cxn ang="0">
                  <a:pos x="51" y="91"/>
                </a:cxn>
                <a:cxn ang="0">
                  <a:pos x="60" y="93"/>
                </a:cxn>
                <a:cxn ang="0">
                  <a:pos x="72" y="93"/>
                </a:cxn>
              </a:cxnLst>
              <a:rect l="0" t="0" r="r" b="b"/>
              <a:pathLst>
                <a:path w="121" h="93">
                  <a:moveTo>
                    <a:pt x="78" y="93"/>
                  </a:moveTo>
                  <a:lnTo>
                    <a:pt x="90" y="89"/>
                  </a:lnTo>
                  <a:lnTo>
                    <a:pt x="101" y="84"/>
                  </a:lnTo>
                  <a:lnTo>
                    <a:pt x="110" y="78"/>
                  </a:lnTo>
                  <a:lnTo>
                    <a:pt x="121" y="68"/>
                  </a:lnTo>
                  <a:lnTo>
                    <a:pt x="121" y="61"/>
                  </a:lnTo>
                  <a:lnTo>
                    <a:pt x="119" y="53"/>
                  </a:lnTo>
                  <a:lnTo>
                    <a:pt x="115" y="47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98" y="41"/>
                  </a:lnTo>
                  <a:lnTo>
                    <a:pt x="93" y="41"/>
                  </a:lnTo>
                  <a:lnTo>
                    <a:pt x="87" y="41"/>
                  </a:lnTo>
                  <a:lnTo>
                    <a:pt x="81" y="41"/>
                  </a:lnTo>
                  <a:lnTo>
                    <a:pt x="75" y="41"/>
                  </a:lnTo>
                  <a:lnTo>
                    <a:pt x="68" y="41"/>
                  </a:lnTo>
                  <a:lnTo>
                    <a:pt x="60" y="40"/>
                  </a:lnTo>
                  <a:lnTo>
                    <a:pt x="57" y="43"/>
                  </a:lnTo>
                  <a:lnTo>
                    <a:pt x="56" y="46"/>
                  </a:lnTo>
                  <a:lnTo>
                    <a:pt x="54" y="50"/>
                  </a:lnTo>
                  <a:lnTo>
                    <a:pt x="54" y="53"/>
                  </a:lnTo>
                  <a:lnTo>
                    <a:pt x="63" y="55"/>
                  </a:lnTo>
                  <a:lnTo>
                    <a:pt x="72" y="56"/>
                  </a:lnTo>
                  <a:lnTo>
                    <a:pt x="79" y="56"/>
                  </a:lnTo>
                  <a:lnTo>
                    <a:pt x="88" y="58"/>
                  </a:lnTo>
                  <a:lnTo>
                    <a:pt x="84" y="65"/>
                  </a:lnTo>
                  <a:lnTo>
                    <a:pt x="76" y="68"/>
                  </a:lnTo>
                  <a:lnTo>
                    <a:pt x="68" y="69"/>
                  </a:lnTo>
                  <a:lnTo>
                    <a:pt x="59" y="69"/>
                  </a:lnTo>
                  <a:lnTo>
                    <a:pt x="50" y="68"/>
                  </a:lnTo>
                  <a:lnTo>
                    <a:pt x="44" y="65"/>
                  </a:lnTo>
                  <a:lnTo>
                    <a:pt x="40" y="59"/>
                  </a:lnTo>
                  <a:lnTo>
                    <a:pt x="35" y="52"/>
                  </a:lnTo>
                  <a:lnTo>
                    <a:pt x="34" y="44"/>
                  </a:lnTo>
                  <a:lnTo>
                    <a:pt x="35" y="39"/>
                  </a:lnTo>
                  <a:lnTo>
                    <a:pt x="37" y="33"/>
                  </a:lnTo>
                  <a:lnTo>
                    <a:pt x="43" y="30"/>
                  </a:lnTo>
                  <a:lnTo>
                    <a:pt x="50" y="27"/>
                  </a:lnTo>
                  <a:lnTo>
                    <a:pt x="57" y="25"/>
                  </a:lnTo>
                  <a:lnTo>
                    <a:pt x="63" y="24"/>
                  </a:lnTo>
                  <a:lnTo>
                    <a:pt x="69" y="24"/>
                  </a:lnTo>
                  <a:lnTo>
                    <a:pt x="75" y="24"/>
                  </a:lnTo>
                  <a:lnTo>
                    <a:pt x="81" y="25"/>
                  </a:lnTo>
                  <a:lnTo>
                    <a:pt x="88" y="27"/>
                  </a:lnTo>
                  <a:lnTo>
                    <a:pt x="94" y="30"/>
                  </a:lnTo>
                  <a:lnTo>
                    <a:pt x="97" y="25"/>
                  </a:lnTo>
                  <a:lnTo>
                    <a:pt x="100" y="21"/>
                  </a:lnTo>
                  <a:lnTo>
                    <a:pt x="103" y="18"/>
                  </a:lnTo>
                  <a:lnTo>
                    <a:pt x="104" y="14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6" y="11"/>
                  </a:lnTo>
                  <a:lnTo>
                    <a:pt x="16" y="19"/>
                  </a:lnTo>
                  <a:lnTo>
                    <a:pt x="7" y="30"/>
                  </a:lnTo>
                  <a:lnTo>
                    <a:pt x="1" y="43"/>
                  </a:lnTo>
                  <a:lnTo>
                    <a:pt x="0" y="58"/>
                  </a:lnTo>
                  <a:lnTo>
                    <a:pt x="6" y="69"/>
                  </a:lnTo>
                  <a:lnTo>
                    <a:pt x="15" y="77"/>
                  </a:lnTo>
                  <a:lnTo>
                    <a:pt x="23" y="83"/>
                  </a:lnTo>
                  <a:lnTo>
                    <a:pt x="34" y="87"/>
                  </a:lnTo>
                  <a:lnTo>
                    <a:pt x="37" y="89"/>
                  </a:lnTo>
                  <a:lnTo>
                    <a:pt x="38" y="89"/>
                  </a:lnTo>
                  <a:lnTo>
                    <a:pt x="41" y="89"/>
                  </a:lnTo>
                  <a:lnTo>
                    <a:pt x="43" y="90"/>
                  </a:lnTo>
                  <a:lnTo>
                    <a:pt x="46" y="91"/>
                  </a:lnTo>
                  <a:lnTo>
                    <a:pt x="48" y="91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60" y="93"/>
                  </a:lnTo>
                  <a:lnTo>
                    <a:pt x="66" y="93"/>
                  </a:lnTo>
                  <a:lnTo>
                    <a:pt x="72" y="93"/>
                  </a:lnTo>
                  <a:lnTo>
                    <a:pt x="78" y="93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893" y="3125"/>
              <a:ext cx="86" cy="91"/>
            </a:xfrm>
            <a:custGeom>
              <a:avLst/>
              <a:gdLst/>
              <a:ahLst/>
              <a:cxnLst>
                <a:cxn ang="0">
                  <a:pos x="84" y="8"/>
                </a:cxn>
                <a:cxn ang="0">
                  <a:pos x="87" y="18"/>
                </a:cxn>
                <a:cxn ang="0">
                  <a:pos x="80" y="22"/>
                </a:cxn>
                <a:cxn ang="0">
                  <a:pos x="71" y="21"/>
                </a:cxn>
                <a:cxn ang="0">
                  <a:pos x="54" y="22"/>
                </a:cxn>
                <a:cxn ang="0">
                  <a:pos x="40" y="22"/>
                </a:cxn>
                <a:cxn ang="0">
                  <a:pos x="31" y="28"/>
                </a:cxn>
                <a:cxn ang="0">
                  <a:pos x="32" y="33"/>
                </a:cxn>
                <a:cxn ang="0">
                  <a:pos x="43" y="37"/>
                </a:cxn>
                <a:cxn ang="0">
                  <a:pos x="59" y="36"/>
                </a:cxn>
                <a:cxn ang="0">
                  <a:pos x="68" y="42"/>
                </a:cxn>
                <a:cxn ang="0">
                  <a:pos x="66" y="52"/>
                </a:cxn>
                <a:cxn ang="0">
                  <a:pos x="57" y="56"/>
                </a:cxn>
                <a:cxn ang="0">
                  <a:pos x="38" y="53"/>
                </a:cxn>
                <a:cxn ang="0">
                  <a:pos x="31" y="58"/>
                </a:cxn>
                <a:cxn ang="0">
                  <a:pos x="31" y="65"/>
                </a:cxn>
                <a:cxn ang="0">
                  <a:pos x="37" y="69"/>
                </a:cxn>
                <a:cxn ang="0">
                  <a:pos x="52" y="69"/>
                </a:cxn>
                <a:cxn ang="0">
                  <a:pos x="65" y="69"/>
                </a:cxn>
                <a:cxn ang="0">
                  <a:pos x="77" y="69"/>
                </a:cxn>
                <a:cxn ang="0">
                  <a:pos x="85" y="72"/>
                </a:cxn>
                <a:cxn ang="0">
                  <a:pos x="87" y="84"/>
                </a:cxn>
                <a:cxn ang="0">
                  <a:pos x="80" y="87"/>
                </a:cxn>
                <a:cxn ang="0">
                  <a:pos x="68" y="89"/>
                </a:cxn>
                <a:cxn ang="0">
                  <a:pos x="54" y="89"/>
                </a:cxn>
                <a:cxn ang="0">
                  <a:pos x="40" y="89"/>
                </a:cxn>
                <a:cxn ang="0">
                  <a:pos x="25" y="90"/>
                </a:cxn>
                <a:cxn ang="0">
                  <a:pos x="10" y="90"/>
                </a:cxn>
                <a:cxn ang="0">
                  <a:pos x="0" y="86"/>
                </a:cxn>
                <a:cxn ang="0">
                  <a:pos x="0" y="75"/>
                </a:cxn>
                <a:cxn ang="0">
                  <a:pos x="7" y="55"/>
                </a:cxn>
                <a:cxn ang="0">
                  <a:pos x="7" y="21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44" y="0"/>
                </a:cxn>
                <a:cxn ang="0">
                  <a:pos x="57" y="2"/>
                </a:cxn>
                <a:cxn ang="0">
                  <a:pos x="81" y="3"/>
                </a:cxn>
              </a:cxnLst>
              <a:rect l="0" t="0" r="r" b="b"/>
              <a:pathLst>
                <a:path w="87" h="90">
                  <a:moveTo>
                    <a:pt x="81" y="3"/>
                  </a:moveTo>
                  <a:lnTo>
                    <a:pt x="84" y="8"/>
                  </a:lnTo>
                  <a:lnTo>
                    <a:pt x="85" y="12"/>
                  </a:lnTo>
                  <a:lnTo>
                    <a:pt x="87" y="18"/>
                  </a:lnTo>
                  <a:lnTo>
                    <a:pt x="85" y="22"/>
                  </a:lnTo>
                  <a:lnTo>
                    <a:pt x="80" y="22"/>
                  </a:lnTo>
                  <a:lnTo>
                    <a:pt x="77" y="21"/>
                  </a:lnTo>
                  <a:lnTo>
                    <a:pt x="71" y="21"/>
                  </a:lnTo>
                  <a:lnTo>
                    <a:pt x="63" y="21"/>
                  </a:lnTo>
                  <a:lnTo>
                    <a:pt x="54" y="22"/>
                  </a:lnTo>
                  <a:lnTo>
                    <a:pt x="47" y="22"/>
                  </a:lnTo>
                  <a:lnTo>
                    <a:pt x="40" y="22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4" y="3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59" y="36"/>
                  </a:lnTo>
                  <a:lnTo>
                    <a:pt x="66" y="36"/>
                  </a:lnTo>
                  <a:lnTo>
                    <a:pt x="68" y="42"/>
                  </a:lnTo>
                  <a:lnTo>
                    <a:pt x="68" y="47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7" y="56"/>
                  </a:lnTo>
                  <a:lnTo>
                    <a:pt x="49" y="55"/>
                  </a:lnTo>
                  <a:lnTo>
                    <a:pt x="38" y="53"/>
                  </a:lnTo>
                  <a:lnTo>
                    <a:pt x="32" y="53"/>
                  </a:lnTo>
                  <a:lnTo>
                    <a:pt x="31" y="58"/>
                  </a:lnTo>
                  <a:lnTo>
                    <a:pt x="31" y="61"/>
                  </a:lnTo>
                  <a:lnTo>
                    <a:pt x="31" y="65"/>
                  </a:lnTo>
                  <a:lnTo>
                    <a:pt x="29" y="69"/>
                  </a:lnTo>
                  <a:lnTo>
                    <a:pt x="37" y="69"/>
                  </a:lnTo>
                  <a:lnTo>
                    <a:pt x="44" y="69"/>
                  </a:lnTo>
                  <a:lnTo>
                    <a:pt x="52" y="69"/>
                  </a:lnTo>
                  <a:lnTo>
                    <a:pt x="57" y="69"/>
                  </a:lnTo>
                  <a:lnTo>
                    <a:pt x="65" y="69"/>
                  </a:lnTo>
                  <a:lnTo>
                    <a:pt x="71" y="69"/>
                  </a:lnTo>
                  <a:lnTo>
                    <a:pt x="77" y="69"/>
                  </a:lnTo>
                  <a:lnTo>
                    <a:pt x="84" y="69"/>
                  </a:lnTo>
                  <a:lnTo>
                    <a:pt x="85" y="72"/>
                  </a:lnTo>
                  <a:lnTo>
                    <a:pt x="87" y="78"/>
                  </a:lnTo>
                  <a:lnTo>
                    <a:pt x="87" y="84"/>
                  </a:lnTo>
                  <a:lnTo>
                    <a:pt x="85" y="87"/>
                  </a:lnTo>
                  <a:lnTo>
                    <a:pt x="80" y="87"/>
                  </a:lnTo>
                  <a:lnTo>
                    <a:pt x="74" y="87"/>
                  </a:lnTo>
                  <a:lnTo>
                    <a:pt x="68" y="89"/>
                  </a:lnTo>
                  <a:lnTo>
                    <a:pt x="62" y="89"/>
                  </a:lnTo>
                  <a:lnTo>
                    <a:pt x="54" y="89"/>
                  </a:lnTo>
                  <a:lnTo>
                    <a:pt x="49" y="89"/>
                  </a:lnTo>
                  <a:lnTo>
                    <a:pt x="40" y="89"/>
                  </a:lnTo>
                  <a:lnTo>
                    <a:pt x="32" y="89"/>
                  </a:lnTo>
                  <a:lnTo>
                    <a:pt x="25" y="90"/>
                  </a:lnTo>
                  <a:lnTo>
                    <a:pt x="18" y="90"/>
                  </a:lnTo>
                  <a:lnTo>
                    <a:pt x="10" y="90"/>
                  </a:lnTo>
                  <a:lnTo>
                    <a:pt x="3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2" y="71"/>
                  </a:lnTo>
                  <a:lnTo>
                    <a:pt x="7" y="55"/>
                  </a:lnTo>
                  <a:lnTo>
                    <a:pt x="7" y="37"/>
                  </a:lnTo>
                  <a:lnTo>
                    <a:pt x="7" y="21"/>
                  </a:lnTo>
                  <a:lnTo>
                    <a:pt x="10" y="3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65" y="2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786" y="3136"/>
              <a:ext cx="85" cy="84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2" y="16"/>
                </a:cxn>
                <a:cxn ang="0">
                  <a:pos x="31" y="32"/>
                </a:cxn>
                <a:cxn ang="0">
                  <a:pos x="31" y="49"/>
                </a:cxn>
                <a:cxn ang="0">
                  <a:pos x="31" y="60"/>
                </a:cxn>
                <a:cxn ang="0">
                  <a:pos x="38" y="60"/>
                </a:cxn>
                <a:cxn ang="0">
                  <a:pos x="45" y="59"/>
                </a:cxn>
                <a:cxn ang="0">
                  <a:pos x="51" y="57"/>
                </a:cxn>
                <a:cxn ang="0">
                  <a:pos x="57" y="57"/>
                </a:cxn>
                <a:cxn ang="0">
                  <a:pos x="63" y="56"/>
                </a:cxn>
                <a:cxn ang="0">
                  <a:pos x="70" y="56"/>
                </a:cxn>
                <a:cxn ang="0">
                  <a:pos x="76" y="56"/>
                </a:cxn>
                <a:cxn ang="0">
                  <a:pos x="85" y="57"/>
                </a:cxn>
                <a:cxn ang="0">
                  <a:pos x="85" y="62"/>
                </a:cxn>
                <a:cxn ang="0">
                  <a:pos x="85" y="68"/>
                </a:cxn>
                <a:cxn ang="0">
                  <a:pos x="85" y="75"/>
                </a:cxn>
                <a:cxn ang="0">
                  <a:pos x="84" y="80"/>
                </a:cxn>
                <a:cxn ang="0">
                  <a:pos x="78" y="81"/>
                </a:cxn>
                <a:cxn ang="0">
                  <a:pos x="73" y="81"/>
                </a:cxn>
                <a:cxn ang="0">
                  <a:pos x="67" y="81"/>
                </a:cxn>
                <a:cxn ang="0">
                  <a:pos x="60" y="82"/>
                </a:cxn>
                <a:cxn ang="0">
                  <a:pos x="53" y="84"/>
                </a:cxn>
                <a:cxn ang="0">
                  <a:pos x="47" y="84"/>
                </a:cxn>
                <a:cxn ang="0">
                  <a:pos x="39" y="84"/>
                </a:cxn>
                <a:cxn ang="0">
                  <a:pos x="32" y="84"/>
                </a:cxn>
                <a:cxn ang="0">
                  <a:pos x="25" y="84"/>
                </a:cxn>
                <a:cxn ang="0">
                  <a:pos x="17" y="84"/>
                </a:cxn>
                <a:cxn ang="0">
                  <a:pos x="10" y="84"/>
                </a:cxn>
                <a:cxn ang="0">
                  <a:pos x="1" y="82"/>
                </a:cxn>
                <a:cxn ang="0">
                  <a:pos x="0" y="71"/>
                </a:cxn>
                <a:cxn ang="0">
                  <a:pos x="1" y="57"/>
                </a:cxn>
                <a:cxn ang="0">
                  <a:pos x="4" y="44"/>
                </a:cxn>
                <a:cxn ang="0">
                  <a:pos x="6" y="30"/>
                </a:cxn>
                <a:cxn ang="0">
                  <a:pos x="4" y="2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3" y="3"/>
                </a:cxn>
              </a:cxnLst>
              <a:rect l="0" t="0" r="r" b="b"/>
              <a:pathLst>
                <a:path w="85" h="84">
                  <a:moveTo>
                    <a:pt x="33" y="3"/>
                  </a:moveTo>
                  <a:lnTo>
                    <a:pt x="32" y="16"/>
                  </a:lnTo>
                  <a:lnTo>
                    <a:pt x="31" y="32"/>
                  </a:lnTo>
                  <a:lnTo>
                    <a:pt x="31" y="49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1" y="57"/>
                  </a:lnTo>
                  <a:lnTo>
                    <a:pt x="57" y="57"/>
                  </a:lnTo>
                  <a:lnTo>
                    <a:pt x="63" y="56"/>
                  </a:lnTo>
                  <a:lnTo>
                    <a:pt x="70" y="56"/>
                  </a:lnTo>
                  <a:lnTo>
                    <a:pt x="76" y="56"/>
                  </a:lnTo>
                  <a:lnTo>
                    <a:pt x="85" y="57"/>
                  </a:lnTo>
                  <a:lnTo>
                    <a:pt x="85" y="62"/>
                  </a:lnTo>
                  <a:lnTo>
                    <a:pt x="85" y="68"/>
                  </a:lnTo>
                  <a:lnTo>
                    <a:pt x="85" y="75"/>
                  </a:lnTo>
                  <a:lnTo>
                    <a:pt x="84" y="80"/>
                  </a:lnTo>
                  <a:lnTo>
                    <a:pt x="78" y="81"/>
                  </a:lnTo>
                  <a:lnTo>
                    <a:pt x="73" y="81"/>
                  </a:lnTo>
                  <a:lnTo>
                    <a:pt x="67" y="81"/>
                  </a:lnTo>
                  <a:lnTo>
                    <a:pt x="60" y="82"/>
                  </a:lnTo>
                  <a:lnTo>
                    <a:pt x="53" y="84"/>
                  </a:lnTo>
                  <a:lnTo>
                    <a:pt x="47" y="84"/>
                  </a:lnTo>
                  <a:lnTo>
                    <a:pt x="39" y="84"/>
                  </a:lnTo>
                  <a:lnTo>
                    <a:pt x="32" y="84"/>
                  </a:lnTo>
                  <a:lnTo>
                    <a:pt x="25" y="84"/>
                  </a:lnTo>
                  <a:lnTo>
                    <a:pt x="17" y="84"/>
                  </a:lnTo>
                  <a:lnTo>
                    <a:pt x="10" y="84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7"/>
                  </a:lnTo>
                  <a:lnTo>
                    <a:pt x="4" y="44"/>
                  </a:lnTo>
                  <a:lnTo>
                    <a:pt x="6" y="30"/>
                  </a:lnTo>
                  <a:lnTo>
                    <a:pt x="4" y="2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137" y="3141"/>
              <a:ext cx="98" cy="94"/>
            </a:xfrm>
            <a:custGeom>
              <a:avLst/>
              <a:gdLst/>
              <a:ahLst/>
              <a:cxnLst>
                <a:cxn ang="0">
                  <a:pos x="95" y="10"/>
                </a:cxn>
                <a:cxn ang="0">
                  <a:pos x="98" y="14"/>
                </a:cxn>
                <a:cxn ang="0">
                  <a:pos x="98" y="20"/>
                </a:cxn>
                <a:cxn ang="0">
                  <a:pos x="94" y="26"/>
                </a:cxn>
                <a:cxn ang="0">
                  <a:pos x="84" y="27"/>
                </a:cxn>
                <a:cxn ang="0">
                  <a:pos x="69" y="25"/>
                </a:cxn>
                <a:cxn ang="0">
                  <a:pos x="56" y="22"/>
                </a:cxn>
                <a:cxn ang="0">
                  <a:pos x="41" y="20"/>
                </a:cxn>
                <a:cxn ang="0">
                  <a:pos x="32" y="25"/>
                </a:cxn>
                <a:cxn ang="0">
                  <a:pos x="32" y="33"/>
                </a:cxn>
                <a:cxn ang="0">
                  <a:pos x="42" y="38"/>
                </a:cxn>
                <a:cxn ang="0">
                  <a:pos x="54" y="39"/>
                </a:cxn>
                <a:cxn ang="0">
                  <a:pos x="66" y="38"/>
                </a:cxn>
                <a:cxn ang="0">
                  <a:pos x="78" y="39"/>
                </a:cxn>
                <a:cxn ang="0">
                  <a:pos x="84" y="45"/>
                </a:cxn>
                <a:cxn ang="0">
                  <a:pos x="81" y="52"/>
                </a:cxn>
                <a:cxn ang="0">
                  <a:pos x="34" y="55"/>
                </a:cxn>
                <a:cxn ang="0">
                  <a:pos x="31" y="61"/>
                </a:cxn>
                <a:cxn ang="0">
                  <a:pos x="32" y="69"/>
                </a:cxn>
                <a:cxn ang="0">
                  <a:pos x="44" y="70"/>
                </a:cxn>
                <a:cxn ang="0">
                  <a:pos x="53" y="72"/>
                </a:cxn>
                <a:cxn ang="0">
                  <a:pos x="65" y="73"/>
                </a:cxn>
                <a:cxn ang="0">
                  <a:pos x="78" y="76"/>
                </a:cxn>
                <a:cxn ang="0">
                  <a:pos x="81" y="85"/>
                </a:cxn>
                <a:cxn ang="0">
                  <a:pos x="79" y="94"/>
                </a:cxn>
                <a:cxn ang="0">
                  <a:pos x="63" y="92"/>
                </a:cxn>
                <a:cxn ang="0">
                  <a:pos x="48" y="89"/>
                </a:cxn>
                <a:cxn ang="0">
                  <a:pos x="34" y="86"/>
                </a:cxn>
                <a:cxn ang="0">
                  <a:pos x="19" y="86"/>
                </a:cxn>
                <a:cxn ang="0">
                  <a:pos x="7" y="83"/>
                </a:cxn>
                <a:cxn ang="0">
                  <a:pos x="0" y="77"/>
                </a:cxn>
                <a:cxn ang="0">
                  <a:pos x="4" y="41"/>
                </a:cxn>
                <a:cxn ang="0">
                  <a:pos x="9" y="4"/>
                </a:cxn>
                <a:cxn ang="0">
                  <a:pos x="25" y="0"/>
                </a:cxn>
                <a:cxn ang="0">
                  <a:pos x="42" y="0"/>
                </a:cxn>
                <a:cxn ang="0">
                  <a:pos x="60" y="4"/>
                </a:cxn>
                <a:cxn ang="0">
                  <a:pos x="76" y="8"/>
                </a:cxn>
              </a:cxnLst>
              <a:rect l="0" t="0" r="r" b="b"/>
              <a:pathLst>
                <a:path w="98" h="94">
                  <a:moveTo>
                    <a:pt x="94" y="10"/>
                  </a:moveTo>
                  <a:lnTo>
                    <a:pt x="95" y="10"/>
                  </a:lnTo>
                  <a:lnTo>
                    <a:pt x="98" y="11"/>
                  </a:lnTo>
                  <a:lnTo>
                    <a:pt x="98" y="14"/>
                  </a:lnTo>
                  <a:lnTo>
                    <a:pt x="98" y="17"/>
                  </a:lnTo>
                  <a:lnTo>
                    <a:pt x="98" y="20"/>
                  </a:lnTo>
                  <a:lnTo>
                    <a:pt x="97" y="23"/>
                  </a:lnTo>
                  <a:lnTo>
                    <a:pt x="94" y="26"/>
                  </a:lnTo>
                  <a:lnTo>
                    <a:pt x="91" y="27"/>
                  </a:lnTo>
                  <a:lnTo>
                    <a:pt x="84" y="27"/>
                  </a:lnTo>
                  <a:lnTo>
                    <a:pt x="76" y="26"/>
                  </a:lnTo>
                  <a:lnTo>
                    <a:pt x="69" y="25"/>
                  </a:lnTo>
                  <a:lnTo>
                    <a:pt x="63" y="23"/>
                  </a:lnTo>
                  <a:lnTo>
                    <a:pt x="56" y="22"/>
                  </a:lnTo>
                  <a:lnTo>
                    <a:pt x="48" y="20"/>
                  </a:lnTo>
                  <a:lnTo>
                    <a:pt x="41" y="20"/>
                  </a:lnTo>
                  <a:lnTo>
                    <a:pt x="34" y="20"/>
                  </a:lnTo>
                  <a:lnTo>
                    <a:pt x="32" y="25"/>
                  </a:lnTo>
                  <a:lnTo>
                    <a:pt x="32" y="29"/>
                  </a:lnTo>
                  <a:lnTo>
                    <a:pt x="32" y="33"/>
                  </a:lnTo>
                  <a:lnTo>
                    <a:pt x="37" y="36"/>
                  </a:lnTo>
                  <a:lnTo>
                    <a:pt x="42" y="38"/>
                  </a:lnTo>
                  <a:lnTo>
                    <a:pt x="48" y="39"/>
                  </a:lnTo>
                  <a:lnTo>
                    <a:pt x="54" y="39"/>
                  </a:lnTo>
                  <a:lnTo>
                    <a:pt x="60" y="38"/>
                  </a:lnTo>
                  <a:lnTo>
                    <a:pt x="66" y="38"/>
                  </a:lnTo>
                  <a:lnTo>
                    <a:pt x="72" y="38"/>
                  </a:lnTo>
                  <a:lnTo>
                    <a:pt x="78" y="39"/>
                  </a:lnTo>
                  <a:lnTo>
                    <a:pt x="84" y="41"/>
                  </a:lnTo>
                  <a:lnTo>
                    <a:pt x="84" y="45"/>
                  </a:lnTo>
                  <a:lnTo>
                    <a:pt x="82" y="48"/>
                  </a:lnTo>
                  <a:lnTo>
                    <a:pt x="81" y="52"/>
                  </a:lnTo>
                  <a:lnTo>
                    <a:pt x="81" y="57"/>
                  </a:lnTo>
                  <a:lnTo>
                    <a:pt x="34" y="55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3"/>
                  </a:lnTo>
                  <a:lnTo>
                    <a:pt x="70" y="75"/>
                  </a:lnTo>
                  <a:lnTo>
                    <a:pt x="78" y="76"/>
                  </a:lnTo>
                  <a:lnTo>
                    <a:pt x="79" y="79"/>
                  </a:lnTo>
                  <a:lnTo>
                    <a:pt x="81" y="85"/>
                  </a:lnTo>
                  <a:lnTo>
                    <a:pt x="81" y="89"/>
                  </a:lnTo>
                  <a:lnTo>
                    <a:pt x="79" y="94"/>
                  </a:lnTo>
                  <a:lnTo>
                    <a:pt x="70" y="94"/>
                  </a:lnTo>
                  <a:lnTo>
                    <a:pt x="63" y="92"/>
                  </a:lnTo>
                  <a:lnTo>
                    <a:pt x="56" y="91"/>
                  </a:lnTo>
                  <a:lnTo>
                    <a:pt x="48" y="89"/>
                  </a:lnTo>
                  <a:lnTo>
                    <a:pt x="41" y="88"/>
                  </a:lnTo>
                  <a:lnTo>
                    <a:pt x="34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3" y="85"/>
                  </a:lnTo>
                  <a:lnTo>
                    <a:pt x="7" y="83"/>
                  </a:lnTo>
                  <a:lnTo>
                    <a:pt x="3" y="82"/>
                  </a:lnTo>
                  <a:lnTo>
                    <a:pt x="0" y="77"/>
                  </a:lnTo>
                  <a:lnTo>
                    <a:pt x="4" y="60"/>
                  </a:lnTo>
                  <a:lnTo>
                    <a:pt x="4" y="41"/>
                  </a:lnTo>
                  <a:lnTo>
                    <a:pt x="4" y="22"/>
                  </a:lnTo>
                  <a:lnTo>
                    <a:pt x="9" y="4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60" y="4"/>
                  </a:lnTo>
                  <a:lnTo>
                    <a:pt x="69" y="5"/>
                  </a:lnTo>
                  <a:lnTo>
                    <a:pt x="76" y="8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671" y="3142"/>
              <a:ext cx="85" cy="94"/>
            </a:xfrm>
            <a:custGeom>
              <a:avLst/>
              <a:gdLst/>
              <a:ahLst/>
              <a:cxnLst>
                <a:cxn ang="0">
                  <a:pos x="27" y="31"/>
                </a:cxn>
                <a:cxn ang="0">
                  <a:pos x="28" y="40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30" y="65"/>
                </a:cxn>
                <a:cxn ang="0">
                  <a:pos x="37" y="64"/>
                </a:cxn>
                <a:cxn ang="0">
                  <a:pos x="43" y="62"/>
                </a:cxn>
                <a:cxn ang="0">
                  <a:pos x="49" y="61"/>
                </a:cxn>
                <a:cxn ang="0">
                  <a:pos x="53" y="59"/>
                </a:cxn>
                <a:cxn ang="0">
                  <a:pos x="59" y="58"/>
                </a:cxn>
                <a:cxn ang="0">
                  <a:pos x="65" y="56"/>
                </a:cxn>
                <a:cxn ang="0">
                  <a:pos x="72" y="55"/>
                </a:cxn>
                <a:cxn ang="0">
                  <a:pos x="80" y="55"/>
                </a:cxn>
                <a:cxn ang="0">
                  <a:pos x="80" y="59"/>
                </a:cxn>
                <a:cxn ang="0">
                  <a:pos x="81" y="64"/>
                </a:cxn>
                <a:cxn ang="0">
                  <a:pos x="83" y="67"/>
                </a:cxn>
                <a:cxn ang="0">
                  <a:pos x="83" y="71"/>
                </a:cxn>
                <a:cxn ang="0">
                  <a:pos x="84" y="74"/>
                </a:cxn>
                <a:cxn ang="0">
                  <a:pos x="86" y="77"/>
                </a:cxn>
                <a:cxn ang="0">
                  <a:pos x="86" y="80"/>
                </a:cxn>
                <a:cxn ang="0">
                  <a:pos x="84" y="81"/>
                </a:cxn>
                <a:cxn ang="0">
                  <a:pos x="74" y="83"/>
                </a:cxn>
                <a:cxn ang="0">
                  <a:pos x="65" y="84"/>
                </a:cxn>
                <a:cxn ang="0">
                  <a:pos x="58" y="86"/>
                </a:cxn>
                <a:cxn ang="0">
                  <a:pos x="50" y="87"/>
                </a:cxn>
                <a:cxn ang="0">
                  <a:pos x="42" y="89"/>
                </a:cxn>
                <a:cxn ang="0">
                  <a:pos x="34" y="90"/>
                </a:cxn>
                <a:cxn ang="0">
                  <a:pos x="25" y="92"/>
                </a:cxn>
                <a:cxn ang="0">
                  <a:pos x="15" y="93"/>
                </a:cxn>
                <a:cxn ang="0">
                  <a:pos x="11" y="93"/>
                </a:cxn>
                <a:cxn ang="0">
                  <a:pos x="6" y="90"/>
                </a:cxn>
                <a:cxn ang="0">
                  <a:pos x="3" y="89"/>
                </a:cxn>
                <a:cxn ang="0">
                  <a:pos x="2" y="84"/>
                </a:cxn>
                <a:cxn ang="0">
                  <a:pos x="2" y="67"/>
                </a:cxn>
                <a:cxn ang="0">
                  <a:pos x="2" y="45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2" y="6"/>
                </a:cxn>
                <a:cxn ang="0">
                  <a:pos x="25" y="15"/>
                </a:cxn>
                <a:cxn ang="0">
                  <a:pos x="25" y="24"/>
                </a:cxn>
                <a:cxn ang="0">
                  <a:pos x="27" y="31"/>
                </a:cxn>
              </a:cxnLst>
              <a:rect l="0" t="0" r="r" b="b"/>
              <a:pathLst>
                <a:path w="86" h="93">
                  <a:moveTo>
                    <a:pt x="27" y="31"/>
                  </a:moveTo>
                  <a:lnTo>
                    <a:pt x="28" y="40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30" y="65"/>
                  </a:lnTo>
                  <a:lnTo>
                    <a:pt x="37" y="64"/>
                  </a:lnTo>
                  <a:lnTo>
                    <a:pt x="43" y="62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9" y="58"/>
                  </a:lnTo>
                  <a:lnTo>
                    <a:pt x="65" y="56"/>
                  </a:lnTo>
                  <a:lnTo>
                    <a:pt x="72" y="55"/>
                  </a:lnTo>
                  <a:lnTo>
                    <a:pt x="80" y="55"/>
                  </a:lnTo>
                  <a:lnTo>
                    <a:pt x="80" y="59"/>
                  </a:lnTo>
                  <a:lnTo>
                    <a:pt x="81" y="64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84" y="74"/>
                  </a:lnTo>
                  <a:lnTo>
                    <a:pt x="86" y="77"/>
                  </a:lnTo>
                  <a:lnTo>
                    <a:pt x="86" y="80"/>
                  </a:lnTo>
                  <a:lnTo>
                    <a:pt x="84" y="81"/>
                  </a:lnTo>
                  <a:lnTo>
                    <a:pt x="74" y="83"/>
                  </a:lnTo>
                  <a:lnTo>
                    <a:pt x="65" y="84"/>
                  </a:lnTo>
                  <a:lnTo>
                    <a:pt x="58" y="86"/>
                  </a:lnTo>
                  <a:lnTo>
                    <a:pt x="50" y="87"/>
                  </a:lnTo>
                  <a:lnTo>
                    <a:pt x="42" y="89"/>
                  </a:lnTo>
                  <a:lnTo>
                    <a:pt x="34" y="90"/>
                  </a:lnTo>
                  <a:lnTo>
                    <a:pt x="25" y="92"/>
                  </a:lnTo>
                  <a:lnTo>
                    <a:pt x="15" y="93"/>
                  </a:lnTo>
                  <a:lnTo>
                    <a:pt x="11" y="93"/>
                  </a:lnTo>
                  <a:lnTo>
                    <a:pt x="6" y="90"/>
                  </a:lnTo>
                  <a:lnTo>
                    <a:pt x="3" y="89"/>
                  </a:lnTo>
                  <a:lnTo>
                    <a:pt x="2" y="84"/>
                  </a:lnTo>
                  <a:lnTo>
                    <a:pt x="2" y="67"/>
                  </a:lnTo>
                  <a:lnTo>
                    <a:pt x="2" y="45"/>
                  </a:lnTo>
                  <a:lnTo>
                    <a:pt x="0" y="24"/>
                  </a:lnTo>
                  <a:lnTo>
                    <a:pt x="0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6"/>
                  </a:lnTo>
                  <a:lnTo>
                    <a:pt x="25" y="15"/>
                  </a:lnTo>
                  <a:lnTo>
                    <a:pt x="25" y="24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529" y="3160"/>
              <a:ext cx="116" cy="90"/>
            </a:xfrm>
            <a:custGeom>
              <a:avLst/>
              <a:gdLst/>
              <a:ahLst/>
              <a:cxnLst>
                <a:cxn ang="0">
                  <a:pos x="116" y="38"/>
                </a:cxn>
                <a:cxn ang="0">
                  <a:pos x="116" y="50"/>
                </a:cxn>
                <a:cxn ang="0">
                  <a:pos x="111" y="57"/>
                </a:cxn>
                <a:cxn ang="0">
                  <a:pos x="104" y="66"/>
                </a:cxn>
                <a:cxn ang="0">
                  <a:pos x="98" y="73"/>
                </a:cxn>
                <a:cxn ang="0">
                  <a:pos x="91" y="78"/>
                </a:cxn>
                <a:cxn ang="0">
                  <a:pos x="83" y="81"/>
                </a:cxn>
                <a:cxn ang="0">
                  <a:pos x="76" y="85"/>
                </a:cxn>
                <a:cxn ang="0">
                  <a:pos x="67" y="86"/>
                </a:cxn>
                <a:cxn ang="0">
                  <a:pos x="60" y="88"/>
                </a:cxn>
                <a:cxn ang="0">
                  <a:pos x="51" y="89"/>
                </a:cxn>
                <a:cxn ang="0">
                  <a:pos x="42" y="88"/>
                </a:cxn>
                <a:cxn ang="0">
                  <a:pos x="33" y="86"/>
                </a:cxn>
                <a:cxn ang="0">
                  <a:pos x="23" y="79"/>
                </a:cxn>
                <a:cxn ang="0">
                  <a:pos x="11" y="70"/>
                </a:cxn>
                <a:cxn ang="0">
                  <a:pos x="3" y="61"/>
                </a:cxn>
                <a:cxn ang="0">
                  <a:pos x="0" y="50"/>
                </a:cxn>
                <a:cxn ang="0">
                  <a:pos x="1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9" y="10"/>
                </a:cxn>
                <a:cxn ang="0">
                  <a:pos x="28" y="8"/>
                </a:cxn>
                <a:cxn ang="0">
                  <a:pos x="36" y="6"/>
                </a:cxn>
                <a:cxn ang="0">
                  <a:pos x="45" y="4"/>
                </a:cxn>
                <a:cxn ang="0">
                  <a:pos x="56" y="1"/>
                </a:cxn>
                <a:cxn ang="0">
                  <a:pos x="64" y="0"/>
                </a:cxn>
                <a:cxn ang="0">
                  <a:pos x="73" y="0"/>
                </a:cxn>
                <a:cxn ang="0">
                  <a:pos x="82" y="3"/>
                </a:cxn>
                <a:cxn ang="0">
                  <a:pos x="91" y="7"/>
                </a:cxn>
                <a:cxn ang="0">
                  <a:pos x="101" y="11"/>
                </a:cxn>
                <a:cxn ang="0">
                  <a:pos x="107" y="19"/>
                </a:cxn>
                <a:cxn ang="0">
                  <a:pos x="111" y="29"/>
                </a:cxn>
                <a:cxn ang="0">
                  <a:pos x="116" y="38"/>
                </a:cxn>
              </a:cxnLst>
              <a:rect l="0" t="0" r="r" b="b"/>
              <a:pathLst>
                <a:path w="116" h="89">
                  <a:moveTo>
                    <a:pt x="116" y="38"/>
                  </a:moveTo>
                  <a:lnTo>
                    <a:pt x="116" y="50"/>
                  </a:lnTo>
                  <a:lnTo>
                    <a:pt x="111" y="57"/>
                  </a:lnTo>
                  <a:lnTo>
                    <a:pt x="104" y="66"/>
                  </a:lnTo>
                  <a:lnTo>
                    <a:pt x="98" y="73"/>
                  </a:lnTo>
                  <a:lnTo>
                    <a:pt x="91" y="78"/>
                  </a:lnTo>
                  <a:lnTo>
                    <a:pt x="83" y="81"/>
                  </a:lnTo>
                  <a:lnTo>
                    <a:pt x="76" y="85"/>
                  </a:lnTo>
                  <a:lnTo>
                    <a:pt x="67" y="86"/>
                  </a:lnTo>
                  <a:lnTo>
                    <a:pt x="60" y="88"/>
                  </a:lnTo>
                  <a:lnTo>
                    <a:pt x="51" y="89"/>
                  </a:lnTo>
                  <a:lnTo>
                    <a:pt x="42" y="88"/>
                  </a:lnTo>
                  <a:lnTo>
                    <a:pt x="33" y="86"/>
                  </a:lnTo>
                  <a:lnTo>
                    <a:pt x="23" y="79"/>
                  </a:lnTo>
                  <a:lnTo>
                    <a:pt x="11" y="70"/>
                  </a:lnTo>
                  <a:lnTo>
                    <a:pt x="3" y="61"/>
                  </a:lnTo>
                  <a:lnTo>
                    <a:pt x="0" y="50"/>
                  </a:lnTo>
                  <a:lnTo>
                    <a:pt x="1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9" y="10"/>
                  </a:lnTo>
                  <a:lnTo>
                    <a:pt x="28" y="8"/>
                  </a:lnTo>
                  <a:lnTo>
                    <a:pt x="36" y="6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3"/>
                  </a:lnTo>
                  <a:lnTo>
                    <a:pt x="91" y="7"/>
                  </a:lnTo>
                  <a:lnTo>
                    <a:pt x="101" y="11"/>
                  </a:lnTo>
                  <a:lnTo>
                    <a:pt x="107" y="19"/>
                  </a:lnTo>
                  <a:lnTo>
                    <a:pt x="111" y="29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394" y="3175"/>
              <a:ext cx="120" cy="98"/>
            </a:xfrm>
            <a:custGeom>
              <a:avLst/>
              <a:gdLst/>
              <a:ahLst/>
              <a:cxnLst>
                <a:cxn ang="0">
                  <a:pos x="103" y="6"/>
                </a:cxn>
                <a:cxn ang="0">
                  <a:pos x="103" y="12"/>
                </a:cxn>
                <a:cxn ang="0">
                  <a:pos x="103" y="19"/>
                </a:cxn>
                <a:cxn ang="0">
                  <a:pos x="103" y="25"/>
                </a:cxn>
                <a:cxn ang="0">
                  <a:pos x="101" y="31"/>
                </a:cxn>
                <a:cxn ang="0">
                  <a:pos x="95" y="36"/>
                </a:cxn>
                <a:cxn ang="0">
                  <a:pos x="89" y="33"/>
                </a:cxn>
                <a:cxn ang="0">
                  <a:pos x="84" y="28"/>
                </a:cxn>
                <a:cxn ang="0">
                  <a:pos x="76" y="25"/>
                </a:cxn>
                <a:cxn ang="0">
                  <a:pos x="67" y="27"/>
                </a:cxn>
                <a:cxn ang="0">
                  <a:pos x="59" y="30"/>
                </a:cxn>
                <a:cxn ang="0">
                  <a:pos x="50" y="33"/>
                </a:cxn>
                <a:cxn ang="0">
                  <a:pos x="41" y="34"/>
                </a:cxn>
                <a:cxn ang="0">
                  <a:pos x="34" y="42"/>
                </a:cxn>
                <a:cxn ang="0">
                  <a:pos x="29" y="49"/>
                </a:cxn>
                <a:cxn ang="0">
                  <a:pos x="28" y="58"/>
                </a:cxn>
                <a:cxn ang="0">
                  <a:pos x="26" y="67"/>
                </a:cxn>
                <a:cxn ang="0">
                  <a:pos x="36" y="71"/>
                </a:cxn>
                <a:cxn ang="0">
                  <a:pos x="47" y="74"/>
                </a:cxn>
                <a:cxn ang="0">
                  <a:pos x="57" y="74"/>
                </a:cxn>
                <a:cxn ang="0">
                  <a:pos x="67" y="71"/>
                </a:cxn>
                <a:cxn ang="0">
                  <a:pos x="79" y="68"/>
                </a:cxn>
                <a:cxn ang="0">
                  <a:pos x="89" y="64"/>
                </a:cxn>
                <a:cxn ang="0">
                  <a:pos x="100" y="58"/>
                </a:cxn>
                <a:cxn ang="0">
                  <a:pos x="109" y="53"/>
                </a:cxn>
                <a:cxn ang="0">
                  <a:pos x="113" y="52"/>
                </a:cxn>
                <a:cxn ang="0">
                  <a:pos x="114" y="53"/>
                </a:cxn>
                <a:cxn ang="0">
                  <a:pos x="117" y="56"/>
                </a:cxn>
                <a:cxn ang="0">
                  <a:pos x="119" y="59"/>
                </a:cxn>
                <a:cxn ang="0">
                  <a:pos x="116" y="71"/>
                </a:cxn>
                <a:cxn ang="0">
                  <a:pos x="109" y="78"/>
                </a:cxn>
                <a:cxn ang="0">
                  <a:pos x="98" y="84"/>
                </a:cxn>
                <a:cxn ang="0">
                  <a:pos x="88" y="89"/>
                </a:cxn>
                <a:cxn ang="0">
                  <a:pos x="79" y="93"/>
                </a:cxn>
                <a:cxn ang="0">
                  <a:pos x="69" y="96"/>
                </a:cxn>
                <a:cxn ang="0">
                  <a:pos x="60" y="99"/>
                </a:cxn>
                <a:cxn ang="0">
                  <a:pos x="48" y="99"/>
                </a:cxn>
                <a:cxn ang="0">
                  <a:pos x="38" y="99"/>
                </a:cxn>
                <a:cxn ang="0">
                  <a:pos x="28" y="96"/>
                </a:cxn>
                <a:cxn ang="0">
                  <a:pos x="17" y="93"/>
                </a:cxn>
                <a:cxn ang="0">
                  <a:pos x="9" y="89"/>
                </a:cxn>
                <a:cxn ang="0">
                  <a:pos x="1" y="75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6" y="34"/>
                </a:cxn>
                <a:cxn ang="0">
                  <a:pos x="14" y="24"/>
                </a:cxn>
                <a:cxn ang="0">
                  <a:pos x="25" y="15"/>
                </a:cxn>
                <a:cxn ang="0">
                  <a:pos x="36" y="9"/>
                </a:cxn>
                <a:cxn ang="0">
                  <a:pos x="48" y="5"/>
                </a:cxn>
                <a:cxn ang="0">
                  <a:pos x="61" y="2"/>
                </a:cxn>
                <a:cxn ang="0">
                  <a:pos x="76" y="0"/>
                </a:cxn>
                <a:cxn ang="0">
                  <a:pos x="89" y="2"/>
                </a:cxn>
                <a:cxn ang="0">
                  <a:pos x="103" y="6"/>
                </a:cxn>
              </a:cxnLst>
              <a:rect l="0" t="0" r="r" b="b"/>
              <a:pathLst>
                <a:path w="119" h="99">
                  <a:moveTo>
                    <a:pt x="103" y="6"/>
                  </a:moveTo>
                  <a:lnTo>
                    <a:pt x="103" y="12"/>
                  </a:lnTo>
                  <a:lnTo>
                    <a:pt x="103" y="19"/>
                  </a:lnTo>
                  <a:lnTo>
                    <a:pt x="103" y="25"/>
                  </a:lnTo>
                  <a:lnTo>
                    <a:pt x="101" y="31"/>
                  </a:lnTo>
                  <a:lnTo>
                    <a:pt x="95" y="36"/>
                  </a:lnTo>
                  <a:lnTo>
                    <a:pt x="89" y="33"/>
                  </a:lnTo>
                  <a:lnTo>
                    <a:pt x="84" y="28"/>
                  </a:lnTo>
                  <a:lnTo>
                    <a:pt x="76" y="25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0" y="33"/>
                  </a:lnTo>
                  <a:lnTo>
                    <a:pt x="41" y="34"/>
                  </a:lnTo>
                  <a:lnTo>
                    <a:pt x="34" y="42"/>
                  </a:lnTo>
                  <a:lnTo>
                    <a:pt x="29" y="49"/>
                  </a:lnTo>
                  <a:lnTo>
                    <a:pt x="28" y="58"/>
                  </a:lnTo>
                  <a:lnTo>
                    <a:pt x="26" y="67"/>
                  </a:lnTo>
                  <a:lnTo>
                    <a:pt x="36" y="71"/>
                  </a:lnTo>
                  <a:lnTo>
                    <a:pt x="47" y="74"/>
                  </a:lnTo>
                  <a:lnTo>
                    <a:pt x="57" y="74"/>
                  </a:lnTo>
                  <a:lnTo>
                    <a:pt x="67" y="71"/>
                  </a:lnTo>
                  <a:lnTo>
                    <a:pt x="79" y="68"/>
                  </a:lnTo>
                  <a:lnTo>
                    <a:pt x="89" y="64"/>
                  </a:lnTo>
                  <a:lnTo>
                    <a:pt x="100" y="58"/>
                  </a:lnTo>
                  <a:lnTo>
                    <a:pt x="109" y="53"/>
                  </a:lnTo>
                  <a:lnTo>
                    <a:pt x="113" y="52"/>
                  </a:lnTo>
                  <a:lnTo>
                    <a:pt x="114" y="53"/>
                  </a:lnTo>
                  <a:lnTo>
                    <a:pt x="117" y="56"/>
                  </a:lnTo>
                  <a:lnTo>
                    <a:pt x="119" y="59"/>
                  </a:lnTo>
                  <a:lnTo>
                    <a:pt x="116" y="71"/>
                  </a:lnTo>
                  <a:lnTo>
                    <a:pt x="109" y="78"/>
                  </a:lnTo>
                  <a:lnTo>
                    <a:pt x="98" y="84"/>
                  </a:lnTo>
                  <a:lnTo>
                    <a:pt x="88" y="89"/>
                  </a:lnTo>
                  <a:lnTo>
                    <a:pt x="79" y="93"/>
                  </a:lnTo>
                  <a:lnTo>
                    <a:pt x="69" y="96"/>
                  </a:lnTo>
                  <a:lnTo>
                    <a:pt x="60" y="99"/>
                  </a:lnTo>
                  <a:lnTo>
                    <a:pt x="48" y="99"/>
                  </a:lnTo>
                  <a:lnTo>
                    <a:pt x="38" y="99"/>
                  </a:lnTo>
                  <a:lnTo>
                    <a:pt x="28" y="96"/>
                  </a:lnTo>
                  <a:lnTo>
                    <a:pt x="17" y="93"/>
                  </a:lnTo>
                  <a:lnTo>
                    <a:pt x="9" y="89"/>
                  </a:lnTo>
                  <a:lnTo>
                    <a:pt x="1" y="75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6" y="34"/>
                  </a:lnTo>
                  <a:lnTo>
                    <a:pt x="14" y="24"/>
                  </a:lnTo>
                  <a:lnTo>
                    <a:pt x="25" y="15"/>
                  </a:lnTo>
                  <a:lnTo>
                    <a:pt x="36" y="9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89" y="2"/>
                  </a:lnTo>
                  <a:lnTo>
                    <a:pt x="103" y="6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398" y="3178"/>
              <a:ext cx="645" cy="628"/>
            </a:xfrm>
            <a:custGeom>
              <a:avLst/>
              <a:gdLst/>
              <a:ahLst/>
              <a:cxnLst>
                <a:cxn ang="0">
                  <a:pos x="277" y="21"/>
                </a:cxn>
                <a:cxn ang="0">
                  <a:pos x="320" y="27"/>
                </a:cxn>
                <a:cxn ang="0">
                  <a:pos x="361" y="33"/>
                </a:cxn>
                <a:cxn ang="0">
                  <a:pos x="402" y="40"/>
                </a:cxn>
                <a:cxn ang="0">
                  <a:pos x="442" y="49"/>
                </a:cxn>
                <a:cxn ang="0">
                  <a:pos x="483" y="58"/>
                </a:cxn>
                <a:cxn ang="0">
                  <a:pos x="523" y="68"/>
                </a:cxn>
                <a:cxn ang="0">
                  <a:pos x="562" y="77"/>
                </a:cxn>
                <a:cxn ang="0">
                  <a:pos x="592" y="84"/>
                </a:cxn>
                <a:cxn ang="0">
                  <a:pos x="608" y="86"/>
                </a:cxn>
                <a:cxn ang="0">
                  <a:pos x="623" y="89"/>
                </a:cxn>
                <a:cxn ang="0">
                  <a:pos x="637" y="94"/>
                </a:cxn>
                <a:cxn ang="0">
                  <a:pos x="645" y="115"/>
                </a:cxn>
                <a:cxn ang="0">
                  <a:pos x="630" y="147"/>
                </a:cxn>
                <a:cxn ang="0">
                  <a:pos x="607" y="221"/>
                </a:cxn>
                <a:cxn ang="0">
                  <a:pos x="577" y="335"/>
                </a:cxn>
                <a:cxn ang="0">
                  <a:pos x="554" y="452"/>
                </a:cxn>
                <a:cxn ang="0">
                  <a:pos x="533" y="569"/>
                </a:cxn>
                <a:cxn ang="0">
                  <a:pos x="498" y="625"/>
                </a:cxn>
                <a:cxn ang="0">
                  <a:pos x="451" y="613"/>
                </a:cxn>
                <a:cxn ang="0">
                  <a:pos x="403" y="600"/>
                </a:cxn>
                <a:cxn ang="0">
                  <a:pos x="355" y="588"/>
                </a:cxn>
                <a:cxn ang="0">
                  <a:pos x="314" y="582"/>
                </a:cxn>
                <a:cxn ang="0">
                  <a:pos x="281" y="575"/>
                </a:cxn>
                <a:cxn ang="0">
                  <a:pos x="250" y="569"/>
                </a:cxn>
                <a:cxn ang="0">
                  <a:pos x="218" y="562"/>
                </a:cxn>
                <a:cxn ang="0">
                  <a:pos x="186" y="556"/>
                </a:cxn>
                <a:cxn ang="0">
                  <a:pos x="153" y="550"/>
                </a:cxn>
                <a:cxn ang="0">
                  <a:pos x="121" y="546"/>
                </a:cxn>
                <a:cxn ang="0">
                  <a:pos x="87" y="540"/>
                </a:cxn>
                <a:cxn ang="0">
                  <a:pos x="62" y="537"/>
                </a:cxn>
                <a:cxn ang="0">
                  <a:pos x="43" y="533"/>
                </a:cxn>
                <a:cxn ang="0">
                  <a:pos x="24" y="527"/>
                </a:cxn>
                <a:cxn ang="0">
                  <a:pos x="8" y="518"/>
                </a:cxn>
                <a:cxn ang="0">
                  <a:pos x="0" y="505"/>
                </a:cxn>
                <a:cxn ang="0">
                  <a:pos x="5" y="491"/>
                </a:cxn>
                <a:cxn ang="0">
                  <a:pos x="16" y="434"/>
                </a:cxn>
                <a:cxn ang="0">
                  <a:pos x="33" y="331"/>
                </a:cxn>
                <a:cxn ang="0">
                  <a:pos x="46" y="227"/>
                </a:cxn>
                <a:cxn ang="0">
                  <a:pos x="61" y="124"/>
                </a:cxn>
                <a:cxn ang="0">
                  <a:pos x="77" y="53"/>
                </a:cxn>
                <a:cxn ang="0">
                  <a:pos x="89" y="11"/>
                </a:cxn>
                <a:cxn ang="0">
                  <a:pos x="125" y="0"/>
                </a:cxn>
                <a:cxn ang="0">
                  <a:pos x="164" y="5"/>
                </a:cxn>
                <a:cxn ang="0">
                  <a:pos x="199" y="12"/>
                </a:cxn>
                <a:cxn ang="0">
                  <a:pos x="237" y="18"/>
                </a:cxn>
              </a:cxnLst>
              <a:rect l="0" t="0" r="r" b="b"/>
              <a:pathLst>
                <a:path w="645" h="628">
                  <a:moveTo>
                    <a:pt x="256" y="19"/>
                  </a:moveTo>
                  <a:lnTo>
                    <a:pt x="277" y="21"/>
                  </a:lnTo>
                  <a:lnTo>
                    <a:pt x="298" y="24"/>
                  </a:lnTo>
                  <a:lnTo>
                    <a:pt x="320" y="27"/>
                  </a:lnTo>
                  <a:lnTo>
                    <a:pt x="340" y="30"/>
                  </a:lnTo>
                  <a:lnTo>
                    <a:pt x="361" y="33"/>
                  </a:lnTo>
                  <a:lnTo>
                    <a:pt x="381" y="37"/>
                  </a:lnTo>
                  <a:lnTo>
                    <a:pt x="402" y="40"/>
                  </a:lnTo>
                  <a:lnTo>
                    <a:pt x="423" y="44"/>
                  </a:lnTo>
                  <a:lnTo>
                    <a:pt x="442" y="49"/>
                  </a:lnTo>
                  <a:lnTo>
                    <a:pt x="462" y="53"/>
                  </a:lnTo>
                  <a:lnTo>
                    <a:pt x="483" y="58"/>
                  </a:lnTo>
                  <a:lnTo>
                    <a:pt x="504" y="62"/>
                  </a:lnTo>
                  <a:lnTo>
                    <a:pt x="523" y="68"/>
                  </a:lnTo>
                  <a:lnTo>
                    <a:pt x="543" y="72"/>
                  </a:lnTo>
                  <a:lnTo>
                    <a:pt x="562" y="77"/>
                  </a:lnTo>
                  <a:lnTo>
                    <a:pt x="583" y="83"/>
                  </a:lnTo>
                  <a:lnTo>
                    <a:pt x="592" y="84"/>
                  </a:lnTo>
                  <a:lnTo>
                    <a:pt x="599" y="84"/>
                  </a:lnTo>
                  <a:lnTo>
                    <a:pt x="608" y="86"/>
                  </a:lnTo>
                  <a:lnTo>
                    <a:pt x="615" y="87"/>
                  </a:lnTo>
                  <a:lnTo>
                    <a:pt x="623" y="89"/>
                  </a:lnTo>
                  <a:lnTo>
                    <a:pt x="630" y="91"/>
                  </a:lnTo>
                  <a:lnTo>
                    <a:pt x="637" y="94"/>
                  </a:lnTo>
                  <a:lnTo>
                    <a:pt x="645" y="97"/>
                  </a:lnTo>
                  <a:lnTo>
                    <a:pt x="645" y="115"/>
                  </a:lnTo>
                  <a:lnTo>
                    <a:pt x="637" y="131"/>
                  </a:lnTo>
                  <a:lnTo>
                    <a:pt x="630" y="147"/>
                  </a:lnTo>
                  <a:lnTo>
                    <a:pt x="624" y="165"/>
                  </a:lnTo>
                  <a:lnTo>
                    <a:pt x="607" y="221"/>
                  </a:lnTo>
                  <a:lnTo>
                    <a:pt x="590" y="278"/>
                  </a:lnTo>
                  <a:lnTo>
                    <a:pt x="577" y="335"/>
                  </a:lnTo>
                  <a:lnTo>
                    <a:pt x="565" y="394"/>
                  </a:lnTo>
                  <a:lnTo>
                    <a:pt x="554" y="452"/>
                  </a:lnTo>
                  <a:lnTo>
                    <a:pt x="543" y="510"/>
                  </a:lnTo>
                  <a:lnTo>
                    <a:pt x="533" y="569"/>
                  </a:lnTo>
                  <a:lnTo>
                    <a:pt x="523" y="628"/>
                  </a:lnTo>
                  <a:lnTo>
                    <a:pt x="498" y="625"/>
                  </a:lnTo>
                  <a:lnTo>
                    <a:pt x="474" y="619"/>
                  </a:lnTo>
                  <a:lnTo>
                    <a:pt x="451" y="613"/>
                  </a:lnTo>
                  <a:lnTo>
                    <a:pt x="427" y="606"/>
                  </a:lnTo>
                  <a:lnTo>
                    <a:pt x="403" y="600"/>
                  </a:lnTo>
                  <a:lnTo>
                    <a:pt x="380" y="594"/>
                  </a:lnTo>
                  <a:lnTo>
                    <a:pt x="355" y="588"/>
                  </a:lnTo>
                  <a:lnTo>
                    <a:pt x="330" y="585"/>
                  </a:lnTo>
                  <a:lnTo>
                    <a:pt x="314" y="582"/>
                  </a:lnTo>
                  <a:lnTo>
                    <a:pt x="298" y="578"/>
                  </a:lnTo>
                  <a:lnTo>
                    <a:pt x="281" y="575"/>
                  </a:lnTo>
                  <a:lnTo>
                    <a:pt x="265" y="572"/>
                  </a:lnTo>
                  <a:lnTo>
                    <a:pt x="250" y="569"/>
                  </a:lnTo>
                  <a:lnTo>
                    <a:pt x="234" y="565"/>
                  </a:lnTo>
                  <a:lnTo>
                    <a:pt x="218" y="562"/>
                  </a:lnTo>
                  <a:lnTo>
                    <a:pt x="202" y="559"/>
                  </a:lnTo>
                  <a:lnTo>
                    <a:pt x="186" y="556"/>
                  </a:lnTo>
                  <a:lnTo>
                    <a:pt x="169" y="553"/>
                  </a:lnTo>
                  <a:lnTo>
                    <a:pt x="153" y="550"/>
                  </a:lnTo>
                  <a:lnTo>
                    <a:pt x="137" y="547"/>
                  </a:lnTo>
                  <a:lnTo>
                    <a:pt x="121" y="546"/>
                  </a:lnTo>
                  <a:lnTo>
                    <a:pt x="103" y="543"/>
                  </a:lnTo>
                  <a:lnTo>
                    <a:pt x="87" y="540"/>
                  </a:lnTo>
                  <a:lnTo>
                    <a:pt x="71" y="538"/>
                  </a:lnTo>
                  <a:lnTo>
                    <a:pt x="62" y="537"/>
                  </a:lnTo>
                  <a:lnTo>
                    <a:pt x="52" y="534"/>
                  </a:lnTo>
                  <a:lnTo>
                    <a:pt x="43" y="533"/>
                  </a:lnTo>
                  <a:lnTo>
                    <a:pt x="33" y="530"/>
                  </a:lnTo>
                  <a:lnTo>
                    <a:pt x="24" y="527"/>
                  </a:lnTo>
                  <a:lnTo>
                    <a:pt x="15" y="524"/>
                  </a:lnTo>
                  <a:lnTo>
                    <a:pt x="8" y="518"/>
                  </a:lnTo>
                  <a:lnTo>
                    <a:pt x="0" y="512"/>
                  </a:lnTo>
                  <a:lnTo>
                    <a:pt x="0" y="505"/>
                  </a:lnTo>
                  <a:lnTo>
                    <a:pt x="2" y="497"/>
                  </a:lnTo>
                  <a:lnTo>
                    <a:pt x="5" y="491"/>
                  </a:lnTo>
                  <a:lnTo>
                    <a:pt x="6" y="484"/>
                  </a:lnTo>
                  <a:lnTo>
                    <a:pt x="16" y="434"/>
                  </a:lnTo>
                  <a:lnTo>
                    <a:pt x="25" y="383"/>
                  </a:lnTo>
                  <a:lnTo>
                    <a:pt x="33" y="331"/>
                  </a:lnTo>
                  <a:lnTo>
                    <a:pt x="39" y="278"/>
                  </a:lnTo>
                  <a:lnTo>
                    <a:pt x="46" y="227"/>
                  </a:lnTo>
                  <a:lnTo>
                    <a:pt x="52" y="175"/>
                  </a:lnTo>
                  <a:lnTo>
                    <a:pt x="61" y="124"/>
                  </a:lnTo>
                  <a:lnTo>
                    <a:pt x="71" y="74"/>
                  </a:lnTo>
                  <a:lnTo>
                    <a:pt x="77" y="53"/>
                  </a:lnTo>
                  <a:lnTo>
                    <a:pt x="80" y="30"/>
                  </a:lnTo>
                  <a:lnTo>
                    <a:pt x="89" y="11"/>
                  </a:lnTo>
                  <a:lnTo>
                    <a:pt x="106" y="0"/>
                  </a:lnTo>
                  <a:lnTo>
                    <a:pt x="125" y="0"/>
                  </a:lnTo>
                  <a:lnTo>
                    <a:pt x="144" y="2"/>
                  </a:lnTo>
                  <a:lnTo>
                    <a:pt x="164" y="5"/>
                  </a:lnTo>
                  <a:lnTo>
                    <a:pt x="181" y="9"/>
                  </a:lnTo>
                  <a:lnTo>
                    <a:pt x="199" y="12"/>
                  </a:lnTo>
                  <a:lnTo>
                    <a:pt x="218" y="15"/>
                  </a:lnTo>
                  <a:lnTo>
                    <a:pt x="237" y="18"/>
                  </a:lnTo>
                  <a:lnTo>
                    <a:pt x="256" y="19"/>
                  </a:lnTo>
                  <a:close/>
                </a:path>
              </a:pathLst>
            </a:custGeom>
            <a:solidFill>
              <a:srgbClr val="99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2559" y="3179"/>
              <a:ext cx="64" cy="47"/>
            </a:xfrm>
            <a:custGeom>
              <a:avLst/>
              <a:gdLst/>
              <a:ahLst/>
              <a:cxnLst>
                <a:cxn ang="0">
                  <a:pos x="59" y="10"/>
                </a:cxn>
                <a:cxn ang="0">
                  <a:pos x="63" y="14"/>
                </a:cxn>
                <a:cxn ang="0">
                  <a:pos x="65" y="19"/>
                </a:cxn>
                <a:cxn ang="0">
                  <a:pos x="63" y="25"/>
                </a:cxn>
                <a:cxn ang="0">
                  <a:pos x="62" y="29"/>
                </a:cxn>
                <a:cxn ang="0">
                  <a:pos x="56" y="37"/>
                </a:cxn>
                <a:cxn ang="0">
                  <a:pos x="50" y="42"/>
                </a:cxn>
                <a:cxn ang="0">
                  <a:pos x="41" y="45"/>
                </a:cxn>
                <a:cxn ang="0">
                  <a:pos x="34" y="47"/>
                </a:cxn>
                <a:cxn ang="0">
                  <a:pos x="25" y="45"/>
                </a:cxn>
                <a:cxn ang="0">
                  <a:pos x="16" y="44"/>
                </a:cxn>
                <a:cxn ang="0">
                  <a:pos x="7" y="41"/>
                </a:cxn>
                <a:cxn ang="0">
                  <a:pos x="1" y="34"/>
                </a:cxn>
                <a:cxn ang="0">
                  <a:pos x="0" y="25"/>
                </a:cxn>
                <a:cxn ang="0">
                  <a:pos x="1" y="17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21" y="1"/>
                </a:cxn>
                <a:cxn ang="0">
                  <a:pos x="34" y="0"/>
                </a:cxn>
                <a:cxn ang="0">
                  <a:pos x="44" y="3"/>
                </a:cxn>
                <a:cxn ang="0">
                  <a:pos x="53" y="9"/>
                </a:cxn>
                <a:cxn ang="0">
                  <a:pos x="59" y="10"/>
                </a:cxn>
              </a:cxnLst>
              <a:rect l="0" t="0" r="r" b="b"/>
              <a:pathLst>
                <a:path w="65" h="47">
                  <a:moveTo>
                    <a:pt x="59" y="10"/>
                  </a:moveTo>
                  <a:lnTo>
                    <a:pt x="63" y="14"/>
                  </a:lnTo>
                  <a:lnTo>
                    <a:pt x="65" y="19"/>
                  </a:lnTo>
                  <a:lnTo>
                    <a:pt x="63" y="25"/>
                  </a:lnTo>
                  <a:lnTo>
                    <a:pt x="62" y="29"/>
                  </a:lnTo>
                  <a:lnTo>
                    <a:pt x="56" y="37"/>
                  </a:lnTo>
                  <a:lnTo>
                    <a:pt x="50" y="42"/>
                  </a:lnTo>
                  <a:lnTo>
                    <a:pt x="41" y="45"/>
                  </a:lnTo>
                  <a:lnTo>
                    <a:pt x="34" y="47"/>
                  </a:lnTo>
                  <a:lnTo>
                    <a:pt x="25" y="45"/>
                  </a:lnTo>
                  <a:lnTo>
                    <a:pt x="16" y="44"/>
                  </a:lnTo>
                  <a:lnTo>
                    <a:pt x="7" y="41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21" y="1"/>
                  </a:lnTo>
                  <a:lnTo>
                    <a:pt x="34" y="0"/>
                  </a:lnTo>
                  <a:lnTo>
                    <a:pt x="44" y="3"/>
                  </a:lnTo>
                  <a:lnTo>
                    <a:pt x="53" y="9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419" y="3195"/>
              <a:ext cx="643" cy="296"/>
            </a:xfrm>
            <a:custGeom>
              <a:avLst/>
              <a:gdLst/>
              <a:ahLst/>
              <a:cxnLst>
                <a:cxn ang="0">
                  <a:pos x="643" y="51"/>
                </a:cxn>
                <a:cxn ang="0">
                  <a:pos x="625" y="62"/>
                </a:cxn>
                <a:cxn ang="0">
                  <a:pos x="606" y="66"/>
                </a:cxn>
                <a:cxn ang="0">
                  <a:pos x="550" y="82"/>
                </a:cxn>
                <a:cxn ang="0">
                  <a:pos x="496" y="101"/>
                </a:cxn>
                <a:cxn ang="0">
                  <a:pos x="442" y="122"/>
                </a:cxn>
                <a:cxn ang="0">
                  <a:pos x="389" y="143"/>
                </a:cxn>
                <a:cxn ang="0">
                  <a:pos x="334" y="165"/>
                </a:cxn>
                <a:cxn ang="0">
                  <a:pos x="281" y="185"/>
                </a:cxn>
                <a:cxn ang="0">
                  <a:pos x="227" y="206"/>
                </a:cxn>
                <a:cxn ang="0">
                  <a:pos x="172" y="225"/>
                </a:cxn>
                <a:cxn ang="0">
                  <a:pos x="134" y="240"/>
                </a:cxn>
                <a:cxn ang="0">
                  <a:pos x="97" y="257"/>
                </a:cxn>
                <a:cxn ang="0">
                  <a:pos x="62" y="278"/>
                </a:cxn>
                <a:cxn ang="0">
                  <a:pos x="27" y="297"/>
                </a:cxn>
                <a:cxn ang="0">
                  <a:pos x="12" y="269"/>
                </a:cxn>
                <a:cxn ang="0">
                  <a:pos x="0" y="241"/>
                </a:cxn>
                <a:cxn ang="0">
                  <a:pos x="25" y="231"/>
                </a:cxn>
                <a:cxn ang="0">
                  <a:pos x="49" y="219"/>
                </a:cxn>
                <a:cxn ang="0">
                  <a:pos x="71" y="206"/>
                </a:cxn>
                <a:cxn ang="0">
                  <a:pos x="96" y="197"/>
                </a:cxn>
                <a:cxn ang="0">
                  <a:pos x="135" y="178"/>
                </a:cxn>
                <a:cxn ang="0">
                  <a:pos x="177" y="162"/>
                </a:cxn>
                <a:cxn ang="0">
                  <a:pos x="218" y="145"/>
                </a:cxn>
                <a:cxn ang="0">
                  <a:pos x="259" y="131"/>
                </a:cxn>
                <a:cxn ang="0">
                  <a:pos x="265" y="126"/>
                </a:cxn>
                <a:cxn ang="0">
                  <a:pos x="274" y="125"/>
                </a:cxn>
                <a:cxn ang="0">
                  <a:pos x="283" y="120"/>
                </a:cxn>
                <a:cxn ang="0">
                  <a:pos x="290" y="115"/>
                </a:cxn>
                <a:cxn ang="0">
                  <a:pos x="327" y="101"/>
                </a:cxn>
                <a:cxn ang="0">
                  <a:pos x="364" y="90"/>
                </a:cxn>
                <a:cxn ang="0">
                  <a:pos x="400" y="76"/>
                </a:cxn>
                <a:cxn ang="0">
                  <a:pos x="437" y="65"/>
                </a:cxn>
                <a:cxn ang="0">
                  <a:pos x="475" y="53"/>
                </a:cxn>
                <a:cxn ang="0">
                  <a:pos x="514" y="40"/>
                </a:cxn>
                <a:cxn ang="0">
                  <a:pos x="550" y="25"/>
                </a:cxn>
                <a:cxn ang="0">
                  <a:pos x="586" y="9"/>
                </a:cxn>
                <a:cxn ang="0">
                  <a:pos x="599" y="6"/>
                </a:cxn>
                <a:cxn ang="0">
                  <a:pos x="614" y="1"/>
                </a:cxn>
                <a:cxn ang="0">
                  <a:pos x="625" y="1"/>
                </a:cxn>
                <a:cxn ang="0">
                  <a:pos x="633" y="15"/>
                </a:cxn>
              </a:cxnLst>
              <a:rect l="0" t="0" r="r" b="b"/>
              <a:pathLst>
                <a:path w="643" h="297">
                  <a:moveTo>
                    <a:pt x="633" y="15"/>
                  </a:moveTo>
                  <a:lnTo>
                    <a:pt x="643" y="51"/>
                  </a:lnTo>
                  <a:lnTo>
                    <a:pt x="634" y="59"/>
                  </a:lnTo>
                  <a:lnTo>
                    <a:pt x="625" y="62"/>
                  </a:lnTo>
                  <a:lnTo>
                    <a:pt x="615" y="63"/>
                  </a:lnTo>
                  <a:lnTo>
                    <a:pt x="606" y="66"/>
                  </a:lnTo>
                  <a:lnTo>
                    <a:pt x="578" y="73"/>
                  </a:lnTo>
                  <a:lnTo>
                    <a:pt x="550" y="82"/>
                  </a:lnTo>
                  <a:lnTo>
                    <a:pt x="524" y="93"/>
                  </a:lnTo>
                  <a:lnTo>
                    <a:pt x="496" y="101"/>
                  </a:lnTo>
                  <a:lnTo>
                    <a:pt x="469" y="112"/>
                  </a:lnTo>
                  <a:lnTo>
                    <a:pt x="442" y="122"/>
                  </a:lnTo>
                  <a:lnTo>
                    <a:pt x="415" y="132"/>
                  </a:lnTo>
                  <a:lnTo>
                    <a:pt x="389" y="143"/>
                  </a:lnTo>
                  <a:lnTo>
                    <a:pt x="361" y="153"/>
                  </a:lnTo>
                  <a:lnTo>
                    <a:pt x="334" y="165"/>
                  </a:lnTo>
                  <a:lnTo>
                    <a:pt x="308" y="175"/>
                  </a:lnTo>
                  <a:lnTo>
                    <a:pt x="281" y="185"/>
                  </a:lnTo>
                  <a:lnTo>
                    <a:pt x="253" y="195"/>
                  </a:lnTo>
                  <a:lnTo>
                    <a:pt x="227" y="206"/>
                  </a:lnTo>
                  <a:lnTo>
                    <a:pt x="200" y="216"/>
                  </a:lnTo>
                  <a:lnTo>
                    <a:pt x="172" y="225"/>
                  </a:lnTo>
                  <a:lnTo>
                    <a:pt x="153" y="232"/>
                  </a:lnTo>
                  <a:lnTo>
                    <a:pt x="134" y="240"/>
                  </a:lnTo>
                  <a:lnTo>
                    <a:pt x="116" y="248"/>
                  </a:lnTo>
                  <a:lnTo>
                    <a:pt x="97" y="257"/>
                  </a:lnTo>
                  <a:lnTo>
                    <a:pt x="80" y="268"/>
                  </a:lnTo>
                  <a:lnTo>
                    <a:pt x="62" y="278"/>
                  </a:lnTo>
                  <a:lnTo>
                    <a:pt x="44" y="287"/>
                  </a:lnTo>
                  <a:lnTo>
                    <a:pt x="27" y="297"/>
                  </a:lnTo>
                  <a:lnTo>
                    <a:pt x="19" y="282"/>
                  </a:lnTo>
                  <a:lnTo>
                    <a:pt x="12" y="269"/>
                  </a:lnTo>
                  <a:lnTo>
                    <a:pt x="4" y="256"/>
                  </a:lnTo>
                  <a:lnTo>
                    <a:pt x="0" y="241"/>
                  </a:lnTo>
                  <a:lnTo>
                    <a:pt x="12" y="237"/>
                  </a:lnTo>
                  <a:lnTo>
                    <a:pt x="25" y="231"/>
                  </a:lnTo>
                  <a:lnTo>
                    <a:pt x="37" y="225"/>
                  </a:lnTo>
                  <a:lnTo>
                    <a:pt x="49" y="219"/>
                  </a:lnTo>
                  <a:lnTo>
                    <a:pt x="59" y="212"/>
                  </a:lnTo>
                  <a:lnTo>
                    <a:pt x="71" y="206"/>
                  </a:lnTo>
                  <a:lnTo>
                    <a:pt x="84" y="201"/>
                  </a:lnTo>
                  <a:lnTo>
                    <a:pt x="96" y="197"/>
                  </a:lnTo>
                  <a:lnTo>
                    <a:pt x="115" y="187"/>
                  </a:lnTo>
                  <a:lnTo>
                    <a:pt x="135" y="178"/>
                  </a:lnTo>
                  <a:lnTo>
                    <a:pt x="156" y="169"/>
                  </a:lnTo>
                  <a:lnTo>
                    <a:pt x="177" y="162"/>
                  </a:lnTo>
                  <a:lnTo>
                    <a:pt x="197" y="153"/>
                  </a:lnTo>
                  <a:lnTo>
                    <a:pt x="218" y="145"/>
                  </a:lnTo>
                  <a:lnTo>
                    <a:pt x="238" y="138"/>
                  </a:lnTo>
                  <a:lnTo>
                    <a:pt x="259" y="131"/>
                  </a:lnTo>
                  <a:lnTo>
                    <a:pt x="262" y="128"/>
                  </a:lnTo>
                  <a:lnTo>
                    <a:pt x="265" y="126"/>
                  </a:lnTo>
                  <a:lnTo>
                    <a:pt x="269" y="126"/>
                  </a:lnTo>
                  <a:lnTo>
                    <a:pt x="274" y="125"/>
                  </a:lnTo>
                  <a:lnTo>
                    <a:pt x="278" y="122"/>
                  </a:lnTo>
                  <a:lnTo>
                    <a:pt x="283" y="120"/>
                  </a:lnTo>
                  <a:lnTo>
                    <a:pt x="287" y="119"/>
                  </a:lnTo>
                  <a:lnTo>
                    <a:pt x="290" y="115"/>
                  </a:lnTo>
                  <a:lnTo>
                    <a:pt x="309" y="109"/>
                  </a:lnTo>
                  <a:lnTo>
                    <a:pt x="327" y="101"/>
                  </a:lnTo>
                  <a:lnTo>
                    <a:pt x="346" y="96"/>
                  </a:lnTo>
                  <a:lnTo>
                    <a:pt x="364" y="90"/>
                  </a:lnTo>
                  <a:lnTo>
                    <a:pt x="383" y="82"/>
                  </a:lnTo>
                  <a:lnTo>
                    <a:pt x="400" y="76"/>
                  </a:lnTo>
                  <a:lnTo>
                    <a:pt x="419" y="71"/>
                  </a:lnTo>
                  <a:lnTo>
                    <a:pt x="437" y="65"/>
                  </a:lnTo>
                  <a:lnTo>
                    <a:pt x="456" y="59"/>
                  </a:lnTo>
                  <a:lnTo>
                    <a:pt x="475" y="53"/>
                  </a:lnTo>
                  <a:lnTo>
                    <a:pt x="494" y="46"/>
                  </a:lnTo>
                  <a:lnTo>
                    <a:pt x="514" y="40"/>
                  </a:lnTo>
                  <a:lnTo>
                    <a:pt x="533" y="32"/>
                  </a:lnTo>
                  <a:lnTo>
                    <a:pt x="550" y="25"/>
                  </a:lnTo>
                  <a:lnTo>
                    <a:pt x="568" y="18"/>
                  </a:lnTo>
                  <a:lnTo>
                    <a:pt x="586" y="9"/>
                  </a:lnTo>
                  <a:lnTo>
                    <a:pt x="592" y="9"/>
                  </a:lnTo>
                  <a:lnTo>
                    <a:pt x="599" y="6"/>
                  </a:lnTo>
                  <a:lnTo>
                    <a:pt x="606" y="3"/>
                  </a:lnTo>
                  <a:lnTo>
                    <a:pt x="614" y="1"/>
                  </a:lnTo>
                  <a:lnTo>
                    <a:pt x="620" y="0"/>
                  </a:lnTo>
                  <a:lnTo>
                    <a:pt x="625" y="1"/>
                  </a:lnTo>
                  <a:lnTo>
                    <a:pt x="630" y="6"/>
                  </a:lnTo>
                  <a:lnTo>
                    <a:pt x="633" y="15"/>
                  </a:lnTo>
                  <a:close/>
                </a:path>
              </a:pathLst>
            </a:custGeom>
            <a:solidFill>
              <a:srgbClr val="9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523" y="3261"/>
              <a:ext cx="82" cy="97"/>
            </a:xfrm>
            <a:custGeom>
              <a:avLst/>
              <a:gdLst/>
              <a:ahLst/>
              <a:cxnLst>
                <a:cxn ang="0">
                  <a:pos x="79" y="9"/>
                </a:cxn>
                <a:cxn ang="0">
                  <a:pos x="79" y="18"/>
                </a:cxn>
                <a:cxn ang="0">
                  <a:pos x="79" y="25"/>
                </a:cxn>
                <a:cxn ang="0">
                  <a:pos x="79" y="34"/>
                </a:cxn>
                <a:cxn ang="0">
                  <a:pos x="82" y="41"/>
                </a:cxn>
                <a:cxn ang="0">
                  <a:pos x="79" y="56"/>
                </a:cxn>
                <a:cxn ang="0">
                  <a:pos x="78" y="69"/>
                </a:cxn>
                <a:cxn ang="0">
                  <a:pos x="75" y="82"/>
                </a:cxn>
                <a:cxn ang="0">
                  <a:pos x="73" y="97"/>
                </a:cxn>
                <a:cxn ang="0">
                  <a:pos x="65" y="97"/>
                </a:cxn>
                <a:cxn ang="0">
                  <a:pos x="56" y="97"/>
                </a:cxn>
                <a:cxn ang="0">
                  <a:pos x="47" y="96"/>
                </a:cxn>
                <a:cxn ang="0">
                  <a:pos x="38" y="94"/>
                </a:cxn>
                <a:cxn ang="0">
                  <a:pos x="0" y="88"/>
                </a:cxn>
                <a:cxn ang="0">
                  <a:pos x="1" y="66"/>
                </a:cxn>
                <a:cxn ang="0">
                  <a:pos x="4" y="44"/>
                </a:cxn>
                <a:cxn ang="0">
                  <a:pos x="7" y="22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37" y="0"/>
                </a:cxn>
                <a:cxn ang="0">
                  <a:pos x="44" y="0"/>
                </a:cxn>
                <a:cxn ang="0">
                  <a:pos x="51" y="2"/>
                </a:cxn>
                <a:cxn ang="0">
                  <a:pos x="60" y="2"/>
                </a:cxn>
                <a:cxn ang="0">
                  <a:pos x="68" y="3"/>
                </a:cxn>
                <a:cxn ang="0">
                  <a:pos x="75" y="5"/>
                </a:cxn>
                <a:cxn ang="0">
                  <a:pos x="79" y="9"/>
                </a:cxn>
              </a:cxnLst>
              <a:rect l="0" t="0" r="r" b="b"/>
              <a:pathLst>
                <a:path w="82" h="97">
                  <a:moveTo>
                    <a:pt x="79" y="9"/>
                  </a:moveTo>
                  <a:lnTo>
                    <a:pt x="79" y="18"/>
                  </a:lnTo>
                  <a:lnTo>
                    <a:pt x="79" y="25"/>
                  </a:lnTo>
                  <a:lnTo>
                    <a:pt x="79" y="34"/>
                  </a:lnTo>
                  <a:lnTo>
                    <a:pt x="82" y="41"/>
                  </a:lnTo>
                  <a:lnTo>
                    <a:pt x="79" y="56"/>
                  </a:lnTo>
                  <a:lnTo>
                    <a:pt x="78" y="69"/>
                  </a:lnTo>
                  <a:lnTo>
                    <a:pt x="75" y="82"/>
                  </a:lnTo>
                  <a:lnTo>
                    <a:pt x="73" y="97"/>
                  </a:lnTo>
                  <a:lnTo>
                    <a:pt x="65" y="97"/>
                  </a:lnTo>
                  <a:lnTo>
                    <a:pt x="56" y="97"/>
                  </a:lnTo>
                  <a:lnTo>
                    <a:pt x="47" y="96"/>
                  </a:lnTo>
                  <a:lnTo>
                    <a:pt x="38" y="94"/>
                  </a:lnTo>
                  <a:lnTo>
                    <a:pt x="0" y="88"/>
                  </a:lnTo>
                  <a:lnTo>
                    <a:pt x="1" y="66"/>
                  </a:lnTo>
                  <a:lnTo>
                    <a:pt x="4" y="44"/>
                  </a:lnTo>
                  <a:lnTo>
                    <a:pt x="7" y="22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60" y="2"/>
                  </a:lnTo>
                  <a:lnTo>
                    <a:pt x="68" y="3"/>
                  </a:lnTo>
                  <a:lnTo>
                    <a:pt x="75" y="5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650" y="3282"/>
              <a:ext cx="75" cy="91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2" y="25"/>
                </a:cxn>
                <a:cxn ang="0">
                  <a:pos x="71" y="47"/>
                </a:cxn>
                <a:cxn ang="0">
                  <a:pos x="68" y="67"/>
                </a:cxn>
                <a:cxn ang="0">
                  <a:pos x="65" y="88"/>
                </a:cxn>
                <a:cxn ang="0">
                  <a:pos x="60" y="91"/>
                </a:cxn>
                <a:cxn ang="0">
                  <a:pos x="0" y="83"/>
                </a:cxn>
                <a:cxn ang="0">
                  <a:pos x="3" y="61"/>
                </a:cxn>
                <a:cxn ang="0">
                  <a:pos x="4" y="41"/>
                </a:cxn>
                <a:cxn ang="0">
                  <a:pos x="9" y="19"/>
                </a:cxn>
                <a:cxn ang="0">
                  <a:pos x="13" y="0"/>
                </a:cxn>
                <a:cxn ang="0">
                  <a:pos x="75" y="6"/>
                </a:cxn>
              </a:cxnLst>
              <a:rect l="0" t="0" r="r" b="b"/>
              <a:pathLst>
                <a:path w="75" h="91">
                  <a:moveTo>
                    <a:pt x="75" y="6"/>
                  </a:moveTo>
                  <a:lnTo>
                    <a:pt x="72" y="25"/>
                  </a:lnTo>
                  <a:lnTo>
                    <a:pt x="71" y="47"/>
                  </a:lnTo>
                  <a:lnTo>
                    <a:pt x="68" y="67"/>
                  </a:lnTo>
                  <a:lnTo>
                    <a:pt x="65" y="88"/>
                  </a:lnTo>
                  <a:lnTo>
                    <a:pt x="60" y="91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4" y="41"/>
                  </a:lnTo>
                  <a:lnTo>
                    <a:pt x="9" y="19"/>
                  </a:lnTo>
                  <a:lnTo>
                    <a:pt x="13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2589" y="3292"/>
              <a:ext cx="495" cy="150"/>
            </a:xfrm>
            <a:custGeom>
              <a:avLst/>
              <a:gdLst/>
              <a:ahLst/>
              <a:cxnLst>
                <a:cxn ang="0">
                  <a:pos x="343" y="41"/>
                </a:cxn>
                <a:cxn ang="0">
                  <a:pos x="386" y="63"/>
                </a:cxn>
                <a:cxn ang="0">
                  <a:pos x="430" y="82"/>
                </a:cxn>
                <a:cxn ang="0">
                  <a:pos x="473" y="104"/>
                </a:cxn>
                <a:cxn ang="0">
                  <a:pos x="492" y="123"/>
                </a:cxn>
                <a:cxn ang="0">
                  <a:pos x="485" y="138"/>
                </a:cxn>
                <a:cxn ang="0">
                  <a:pos x="473" y="143"/>
                </a:cxn>
                <a:cxn ang="0">
                  <a:pos x="465" y="134"/>
                </a:cxn>
                <a:cxn ang="0">
                  <a:pos x="446" y="128"/>
                </a:cxn>
                <a:cxn ang="0">
                  <a:pos x="426" y="121"/>
                </a:cxn>
                <a:cxn ang="0">
                  <a:pos x="407" y="109"/>
                </a:cxn>
                <a:cxn ang="0">
                  <a:pos x="384" y="98"/>
                </a:cxn>
                <a:cxn ang="0">
                  <a:pos x="362" y="87"/>
                </a:cxn>
                <a:cxn ang="0">
                  <a:pos x="342" y="73"/>
                </a:cxn>
                <a:cxn ang="0">
                  <a:pos x="329" y="66"/>
                </a:cxn>
                <a:cxn ang="0">
                  <a:pos x="324" y="66"/>
                </a:cxn>
                <a:cxn ang="0">
                  <a:pos x="312" y="59"/>
                </a:cxn>
                <a:cxn ang="0">
                  <a:pos x="290" y="48"/>
                </a:cxn>
                <a:cxn ang="0">
                  <a:pos x="270" y="37"/>
                </a:cxn>
                <a:cxn ang="0">
                  <a:pos x="248" y="31"/>
                </a:cxn>
                <a:cxn ang="0">
                  <a:pos x="212" y="43"/>
                </a:cxn>
                <a:cxn ang="0">
                  <a:pos x="170" y="62"/>
                </a:cxn>
                <a:cxn ang="0">
                  <a:pos x="127" y="84"/>
                </a:cxn>
                <a:cxn ang="0">
                  <a:pos x="84" y="106"/>
                </a:cxn>
                <a:cxn ang="0">
                  <a:pos x="61" y="118"/>
                </a:cxn>
                <a:cxn ang="0">
                  <a:pos x="56" y="119"/>
                </a:cxn>
                <a:cxn ang="0">
                  <a:pos x="49" y="126"/>
                </a:cxn>
                <a:cxn ang="0">
                  <a:pos x="37" y="134"/>
                </a:cxn>
                <a:cxn ang="0">
                  <a:pos x="24" y="140"/>
                </a:cxn>
                <a:cxn ang="0">
                  <a:pos x="11" y="147"/>
                </a:cxn>
                <a:cxn ang="0">
                  <a:pos x="3" y="146"/>
                </a:cxn>
                <a:cxn ang="0">
                  <a:pos x="0" y="135"/>
                </a:cxn>
                <a:cxn ang="0">
                  <a:pos x="9" y="121"/>
                </a:cxn>
                <a:cxn ang="0">
                  <a:pos x="30" y="107"/>
                </a:cxn>
                <a:cxn ang="0">
                  <a:pos x="52" y="94"/>
                </a:cxn>
                <a:cxn ang="0">
                  <a:pos x="72" y="81"/>
                </a:cxn>
                <a:cxn ang="0">
                  <a:pos x="89" y="71"/>
                </a:cxn>
                <a:cxn ang="0">
                  <a:pos x="100" y="63"/>
                </a:cxn>
                <a:cxn ang="0">
                  <a:pos x="112" y="57"/>
                </a:cxn>
                <a:cxn ang="0">
                  <a:pos x="124" y="51"/>
                </a:cxn>
                <a:cxn ang="0">
                  <a:pos x="145" y="41"/>
                </a:cxn>
                <a:cxn ang="0">
                  <a:pos x="174" y="23"/>
                </a:cxn>
                <a:cxn ang="0">
                  <a:pos x="203" y="9"/>
                </a:cxn>
                <a:cxn ang="0">
                  <a:pos x="234" y="0"/>
                </a:cxn>
                <a:cxn ang="0">
                  <a:pos x="259" y="4"/>
                </a:cxn>
                <a:cxn ang="0">
                  <a:pos x="277" y="12"/>
                </a:cxn>
                <a:cxn ang="0">
                  <a:pos x="295" y="19"/>
                </a:cxn>
                <a:cxn ang="0">
                  <a:pos x="312" y="26"/>
                </a:cxn>
              </a:cxnLst>
              <a:rect l="0" t="0" r="r" b="b"/>
              <a:pathLst>
                <a:path w="495" h="150">
                  <a:moveTo>
                    <a:pt x="321" y="31"/>
                  </a:moveTo>
                  <a:lnTo>
                    <a:pt x="343" y="41"/>
                  </a:lnTo>
                  <a:lnTo>
                    <a:pt x="364" y="53"/>
                  </a:lnTo>
                  <a:lnTo>
                    <a:pt x="386" y="63"/>
                  </a:lnTo>
                  <a:lnTo>
                    <a:pt x="408" y="72"/>
                  </a:lnTo>
                  <a:lnTo>
                    <a:pt x="430" y="82"/>
                  </a:lnTo>
                  <a:lnTo>
                    <a:pt x="452" y="93"/>
                  </a:lnTo>
                  <a:lnTo>
                    <a:pt x="473" y="104"/>
                  </a:lnTo>
                  <a:lnTo>
                    <a:pt x="495" y="115"/>
                  </a:lnTo>
                  <a:lnTo>
                    <a:pt x="492" y="123"/>
                  </a:lnTo>
                  <a:lnTo>
                    <a:pt x="489" y="131"/>
                  </a:lnTo>
                  <a:lnTo>
                    <a:pt x="485" y="138"/>
                  </a:lnTo>
                  <a:lnTo>
                    <a:pt x="482" y="146"/>
                  </a:lnTo>
                  <a:lnTo>
                    <a:pt x="473" y="143"/>
                  </a:lnTo>
                  <a:lnTo>
                    <a:pt x="470" y="137"/>
                  </a:lnTo>
                  <a:lnTo>
                    <a:pt x="465" y="134"/>
                  </a:lnTo>
                  <a:lnTo>
                    <a:pt x="457" y="134"/>
                  </a:lnTo>
                  <a:lnTo>
                    <a:pt x="446" y="128"/>
                  </a:lnTo>
                  <a:lnTo>
                    <a:pt x="436" y="125"/>
                  </a:lnTo>
                  <a:lnTo>
                    <a:pt x="426" y="121"/>
                  </a:lnTo>
                  <a:lnTo>
                    <a:pt x="418" y="113"/>
                  </a:lnTo>
                  <a:lnTo>
                    <a:pt x="407" y="109"/>
                  </a:lnTo>
                  <a:lnTo>
                    <a:pt x="395" y="103"/>
                  </a:lnTo>
                  <a:lnTo>
                    <a:pt x="384" y="98"/>
                  </a:lnTo>
                  <a:lnTo>
                    <a:pt x="373" y="93"/>
                  </a:lnTo>
                  <a:lnTo>
                    <a:pt x="362" y="87"/>
                  </a:lnTo>
                  <a:lnTo>
                    <a:pt x="352" y="81"/>
                  </a:lnTo>
                  <a:lnTo>
                    <a:pt x="342" y="73"/>
                  </a:lnTo>
                  <a:lnTo>
                    <a:pt x="331" y="68"/>
                  </a:lnTo>
                  <a:lnTo>
                    <a:pt x="329" y="66"/>
                  </a:lnTo>
                  <a:lnTo>
                    <a:pt x="326" y="66"/>
                  </a:lnTo>
                  <a:lnTo>
                    <a:pt x="324" y="66"/>
                  </a:lnTo>
                  <a:lnTo>
                    <a:pt x="324" y="63"/>
                  </a:lnTo>
                  <a:lnTo>
                    <a:pt x="312" y="59"/>
                  </a:lnTo>
                  <a:lnTo>
                    <a:pt x="302" y="54"/>
                  </a:lnTo>
                  <a:lnTo>
                    <a:pt x="290" y="48"/>
                  </a:lnTo>
                  <a:lnTo>
                    <a:pt x="280" y="41"/>
                  </a:lnTo>
                  <a:lnTo>
                    <a:pt x="270" y="37"/>
                  </a:lnTo>
                  <a:lnTo>
                    <a:pt x="259" y="32"/>
                  </a:lnTo>
                  <a:lnTo>
                    <a:pt x="248" y="31"/>
                  </a:lnTo>
                  <a:lnTo>
                    <a:pt x="234" y="32"/>
                  </a:lnTo>
                  <a:lnTo>
                    <a:pt x="212" y="43"/>
                  </a:lnTo>
                  <a:lnTo>
                    <a:pt x="192" y="53"/>
                  </a:lnTo>
                  <a:lnTo>
                    <a:pt x="170" y="62"/>
                  </a:lnTo>
                  <a:lnTo>
                    <a:pt x="149" y="72"/>
                  </a:lnTo>
                  <a:lnTo>
                    <a:pt x="127" y="84"/>
                  </a:lnTo>
                  <a:lnTo>
                    <a:pt x="106" y="94"/>
                  </a:lnTo>
                  <a:lnTo>
                    <a:pt x="84" y="106"/>
                  </a:lnTo>
                  <a:lnTo>
                    <a:pt x="64" y="118"/>
                  </a:lnTo>
                  <a:lnTo>
                    <a:pt x="61" y="118"/>
                  </a:lnTo>
                  <a:lnTo>
                    <a:pt x="59" y="118"/>
                  </a:lnTo>
                  <a:lnTo>
                    <a:pt x="56" y="119"/>
                  </a:lnTo>
                  <a:lnTo>
                    <a:pt x="55" y="122"/>
                  </a:lnTo>
                  <a:lnTo>
                    <a:pt x="49" y="126"/>
                  </a:lnTo>
                  <a:lnTo>
                    <a:pt x="43" y="129"/>
                  </a:lnTo>
                  <a:lnTo>
                    <a:pt x="37" y="134"/>
                  </a:lnTo>
                  <a:lnTo>
                    <a:pt x="30" y="137"/>
                  </a:lnTo>
                  <a:lnTo>
                    <a:pt x="24" y="140"/>
                  </a:lnTo>
                  <a:lnTo>
                    <a:pt x="18" y="143"/>
                  </a:lnTo>
                  <a:lnTo>
                    <a:pt x="11" y="147"/>
                  </a:lnTo>
                  <a:lnTo>
                    <a:pt x="5" y="150"/>
                  </a:lnTo>
                  <a:lnTo>
                    <a:pt x="3" y="146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9" y="121"/>
                  </a:lnTo>
                  <a:lnTo>
                    <a:pt x="20" y="113"/>
                  </a:lnTo>
                  <a:lnTo>
                    <a:pt x="30" y="107"/>
                  </a:lnTo>
                  <a:lnTo>
                    <a:pt x="42" y="101"/>
                  </a:lnTo>
                  <a:lnTo>
                    <a:pt x="52" y="94"/>
                  </a:lnTo>
                  <a:lnTo>
                    <a:pt x="62" y="88"/>
                  </a:lnTo>
                  <a:lnTo>
                    <a:pt x="72" y="81"/>
                  </a:lnTo>
                  <a:lnTo>
                    <a:pt x="83" y="73"/>
                  </a:lnTo>
                  <a:lnTo>
                    <a:pt x="89" y="71"/>
                  </a:lnTo>
                  <a:lnTo>
                    <a:pt x="95" y="66"/>
                  </a:lnTo>
                  <a:lnTo>
                    <a:pt x="100" y="63"/>
                  </a:lnTo>
                  <a:lnTo>
                    <a:pt x="106" y="60"/>
                  </a:lnTo>
                  <a:lnTo>
                    <a:pt x="112" y="57"/>
                  </a:lnTo>
                  <a:lnTo>
                    <a:pt x="118" y="54"/>
                  </a:lnTo>
                  <a:lnTo>
                    <a:pt x="124" y="51"/>
                  </a:lnTo>
                  <a:lnTo>
                    <a:pt x="130" y="47"/>
                  </a:lnTo>
                  <a:lnTo>
                    <a:pt x="145" y="41"/>
                  </a:lnTo>
                  <a:lnTo>
                    <a:pt x="159" y="32"/>
                  </a:lnTo>
                  <a:lnTo>
                    <a:pt x="174" y="23"/>
                  </a:lnTo>
                  <a:lnTo>
                    <a:pt x="189" y="16"/>
                  </a:lnTo>
                  <a:lnTo>
                    <a:pt x="203" y="9"/>
                  </a:lnTo>
                  <a:lnTo>
                    <a:pt x="218" y="3"/>
                  </a:lnTo>
                  <a:lnTo>
                    <a:pt x="234" y="0"/>
                  </a:lnTo>
                  <a:lnTo>
                    <a:pt x="251" y="1"/>
                  </a:lnTo>
                  <a:lnTo>
                    <a:pt x="259" y="4"/>
                  </a:lnTo>
                  <a:lnTo>
                    <a:pt x="268" y="7"/>
                  </a:lnTo>
                  <a:lnTo>
                    <a:pt x="277" y="12"/>
                  </a:lnTo>
                  <a:lnTo>
                    <a:pt x="286" y="15"/>
                  </a:lnTo>
                  <a:lnTo>
                    <a:pt x="295" y="19"/>
                  </a:lnTo>
                  <a:lnTo>
                    <a:pt x="304" y="23"/>
                  </a:lnTo>
                  <a:lnTo>
                    <a:pt x="312" y="26"/>
                  </a:lnTo>
                  <a:lnTo>
                    <a:pt x="32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757" y="3292"/>
              <a:ext cx="130" cy="11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125" y="43"/>
                </a:cxn>
                <a:cxn ang="0">
                  <a:pos x="120" y="65"/>
                </a:cxn>
                <a:cxn ang="0">
                  <a:pos x="114" y="87"/>
                </a:cxn>
                <a:cxn ang="0">
                  <a:pos x="109" y="110"/>
                </a:cxn>
                <a:cxn ang="0">
                  <a:pos x="94" y="109"/>
                </a:cxn>
                <a:cxn ang="0">
                  <a:pos x="81" y="107"/>
                </a:cxn>
                <a:cxn ang="0">
                  <a:pos x="68" y="106"/>
                </a:cxn>
                <a:cxn ang="0">
                  <a:pos x="55" y="103"/>
                </a:cxn>
                <a:cxn ang="0">
                  <a:pos x="42" y="100"/>
                </a:cxn>
                <a:cxn ang="0">
                  <a:pos x="27" y="97"/>
                </a:cxn>
                <a:cxn ang="0">
                  <a:pos x="14" y="94"/>
                </a:cxn>
                <a:cxn ang="0">
                  <a:pos x="0" y="91"/>
                </a:cxn>
                <a:cxn ang="0">
                  <a:pos x="2" y="69"/>
                </a:cxn>
                <a:cxn ang="0">
                  <a:pos x="5" y="47"/>
                </a:cxn>
                <a:cxn ang="0">
                  <a:pos x="8" y="25"/>
                </a:cxn>
                <a:cxn ang="0">
                  <a:pos x="12" y="3"/>
                </a:cxn>
                <a:cxn ang="0">
                  <a:pos x="17" y="0"/>
                </a:cxn>
                <a:cxn ang="0">
                  <a:pos x="30" y="3"/>
                </a:cxn>
                <a:cxn ang="0">
                  <a:pos x="44" y="6"/>
                </a:cxn>
                <a:cxn ang="0">
                  <a:pos x="59" y="7"/>
                </a:cxn>
                <a:cxn ang="0">
                  <a:pos x="74" y="9"/>
                </a:cxn>
                <a:cxn ang="0">
                  <a:pos x="87" y="10"/>
                </a:cxn>
                <a:cxn ang="0">
                  <a:pos x="102" y="13"/>
                </a:cxn>
                <a:cxn ang="0">
                  <a:pos x="117" y="16"/>
                </a:cxn>
                <a:cxn ang="0">
                  <a:pos x="130" y="19"/>
                </a:cxn>
              </a:cxnLst>
              <a:rect l="0" t="0" r="r" b="b"/>
              <a:pathLst>
                <a:path w="130" h="110">
                  <a:moveTo>
                    <a:pt x="130" y="19"/>
                  </a:moveTo>
                  <a:lnTo>
                    <a:pt x="125" y="43"/>
                  </a:lnTo>
                  <a:lnTo>
                    <a:pt x="120" y="65"/>
                  </a:lnTo>
                  <a:lnTo>
                    <a:pt x="114" y="87"/>
                  </a:lnTo>
                  <a:lnTo>
                    <a:pt x="109" y="110"/>
                  </a:lnTo>
                  <a:lnTo>
                    <a:pt x="94" y="109"/>
                  </a:lnTo>
                  <a:lnTo>
                    <a:pt x="81" y="107"/>
                  </a:lnTo>
                  <a:lnTo>
                    <a:pt x="68" y="106"/>
                  </a:lnTo>
                  <a:lnTo>
                    <a:pt x="55" y="103"/>
                  </a:lnTo>
                  <a:lnTo>
                    <a:pt x="42" y="100"/>
                  </a:lnTo>
                  <a:lnTo>
                    <a:pt x="27" y="97"/>
                  </a:lnTo>
                  <a:lnTo>
                    <a:pt x="14" y="94"/>
                  </a:lnTo>
                  <a:lnTo>
                    <a:pt x="0" y="91"/>
                  </a:lnTo>
                  <a:lnTo>
                    <a:pt x="2" y="69"/>
                  </a:lnTo>
                  <a:lnTo>
                    <a:pt x="5" y="47"/>
                  </a:lnTo>
                  <a:lnTo>
                    <a:pt x="8" y="25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30" y="3"/>
                  </a:lnTo>
                  <a:lnTo>
                    <a:pt x="44" y="6"/>
                  </a:lnTo>
                  <a:lnTo>
                    <a:pt x="59" y="7"/>
                  </a:lnTo>
                  <a:lnTo>
                    <a:pt x="74" y="9"/>
                  </a:lnTo>
                  <a:lnTo>
                    <a:pt x="87" y="10"/>
                  </a:lnTo>
                  <a:lnTo>
                    <a:pt x="102" y="13"/>
                  </a:lnTo>
                  <a:lnTo>
                    <a:pt x="117" y="16"/>
                  </a:lnTo>
                  <a:lnTo>
                    <a:pt x="13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1491" y="3310"/>
              <a:ext cx="656" cy="584"/>
            </a:xfrm>
            <a:custGeom>
              <a:avLst/>
              <a:gdLst/>
              <a:ahLst/>
              <a:cxnLst>
                <a:cxn ang="0">
                  <a:pos x="537" y="1"/>
                </a:cxn>
                <a:cxn ang="0">
                  <a:pos x="545" y="0"/>
                </a:cxn>
                <a:cxn ang="0">
                  <a:pos x="552" y="42"/>
                </a:cxn>
                <a:cxn ang="0">
                  <a:pos x="571" y="123"/>
                </a:cxn>
                <a:cxn ang="0">
                  <a:pos x="596" y="202"/>
                </a:cxn>
                <a:cxn ang="0">
                  <a:pos x="621" y="282"/>
                </a:cxn>
                <a:cxn ang="0">
                  <a:pos x="639" y="348"/>
                </a:cxn>
                <a:cxn ang="0">
                  <a:pos x="654" y="398"/>
                </a:cxn>
                <a:cxn ang="0">
                  <a:pos x="648" y="432"/>
                </a:cxn>
                <a:cxn ang="0">
                  <a:pos x="626" y="441"/>
                </a:cxn>
                <a:cxn ang="0">
                  <a:pos x="603" y="447"/>
                </a:cxn>
                <a:cxn ang="0">
                  <a:pos x="580" y="452"/>
                </a:cxn>
                <a:cxn ang="0">
                  <a:pos x="548" y="458"/>
                </a:cxn>
                <a:cxn ang="0">
                  <a:pos x="505" y="469"/>
                </a:cxn>
                <a:cxn ang="0">
                  <a:pos x="464" y="480"/>
                </a:cxn>
                <a:cxn ang="0">
                  <a:pos x="422" y="492"/>
                </a:cxn>
                <a:cxn ang="0">
                  <a:pos x="383" y="505"/>
                </a:cxn>
                <a:cxn ang="0">
                  <a:pos x="343" y="519"/>
                </a:cxn>
                <a:cxn ang="0">
                  <a:pos x="303" y="532"/>
                </a:cxn>
                <a:cxn ang="0">
                  <a:pos x="267" y="548"/>
                </a:cxn>
                <a:cxn ang="0">
                  <a:pos x="237" y="560"/>
                </a:cxn>
                <a:cxn ang="0">
                  <a:pos x="219" y="567"/>
                </a:cxn>
                <a:cxn ang="0">
                  <a:pos x="200" y="574"/>
                </a:cxn>
                <a:cxn ang="0">
                  <a:pos x="180" y="580"/>
                </a:cxn>
                <a:cxn ang="0">
                  <a:pos x="158" y="566"/>
                </a:cxn>
                <a:cxn ang="0">
                  <a:pos x="138" y="530"/>
                </a:cxn>
                <a:cxn ang="0">
                  <a:pos x="124" y="495"/>
                </a:cxn>
                <a:cxn ang="0">
                  <a:pos x="109" y="457"/>
                </a:cxn>
                <a:cxn ang="0">
                  <a:pos x="93" y="417"/>
                </a:cxn>
                <a:cxn ang="0">
                  <a:pos x="74" y="375"/>
                </a:cxn>
                <a:cxn ang="0">
                  <a:pos x="53" y="330"/>
                </a:cxn>
                <a:cxn ang="0">
                  <a:pos x="34" y="286"/>
                </a:cxn>
                <a:cxn ang="0">
                  <a:pos x="18" y="248"/>
                </a:cxn>
                <a:cxn ang="0">
                  <a:pos x="2" y="216"/>
                </a:cxn>
                <a:cxn ang="0">
                  <a:pos x="9" y="194"/>
                </a:cxn>
                <a:cxn ang="0">
                  <a:pos x="25" y="186"/>
                </a:cxn>
                <a:cxn ang="0">
                  <a:pos x="41" y="178"/>
                </a:cxn>
                <a:cxn ang="0">
                  <a:pos x="58" y="170"/>
                </a:cxn>
                <a:cxn ang="0">
                  <a:pos x="72" y="166"/>
                </a:cxn>
                <a:cxn ang="0">
                  <a:pos x="81" y="160"/>
                </a:cxn>
                <a:cxn ang="0">
                  <a:pos x="94" y="157"/>
                </a:cxn>
                <a:cxn ang="0">
                  <a:pos x="109" y="150"/>
                </a:cxn>
                <a:cxn ang="0">
                  <a:pos x="118" y="141"/>
                </a:cxn>
                <a:cxn ang="0">
                  <a:pos x="127" y="135"/>
                </a:cxn>
                <a:cxn ang="0">
                  <a:pos x="143" y="133"/>
                </a:cxn>
                <a:cxn ang="0">
                  <a:pos x="165" y="125"/>
                </a:cxn>
                <a:cxn ang="0">
                  <a:pos x="186" y="117"/>
                </a:cxn>
                <a:cxn ang="0">
                  <a:pos x="208" y="110"/>
                </a:cxn>
                <a:cxn ang="0">
                  <a:pos x="236" y="104"/>
                </a:cxn>
                <a:cxn ang="0">
                  <a:pos x="267" y="92"/>
                </a:cxn>
                <a:cxn ang="0">
                  <a:pos x="296" y="80"/>
                </a:cxn>
                <a:cxn ang="0">
                  <a:pos x="327" y="69"/>
                </a:cxn>
                <a:cxn ang="0">
                  <a:pos x="352" y="57"/>
                </a:cxn>
                <a:cxn ang="0">
                  <a:pos x="372" y="48"/>
                </a:cxn>
                <a:cxn ang="0">
                  <a:pos x="393" y="42"/>
                </a:cxn>
                <a:cxn ang="0">
                  <a:pos x="415" y="35"/>
                </a:cxn>
                <a:cxn ang="0">
                  <a:pos x="439" y="28"/>
                </a:cxn>
                <a:cxn ang="0">
                  <a:pos x="467" y="20"/>
                </a:cxn>
                <a:cxn ang="0">
                  <a:pos x="493" y="13"/>
                </a:cxn>
                <a:cxn ang="0">
                  <a:pos x="521" y="4"/>
                </a:cxn>
                <a:cxn ang="0">
                  <a:pos x="536" y="3"/>
                </a:cxn>
              </a:cxnLst>
              <a:rect l="0" t="0" r="r" b="b"/>
              <a:pathLst>
                <a:path w="656" h="582">
                  <a:moveTo>
                    <a:pt x="536" y="3"/>
                  </a:moveTo>
                  <a:lnTo>
                    <a:pt x="537" y="1"/>
                  </a:lnTo>
                  <a:lnTo>
                    <a:pt x="540" y="0"/>
                  </a:lnTo>
                  <a:lnTo>
                    <a:pt x="545" y="0"/>
                  </a:lnTo>
                  <a:lnTo>
                    <a:pt x="548" y="1"/>
                  </a:lnTo>
                  <a:lnTo>
                    <a:pt x="552" y="42"/>
                  </a:lnTo>
                  <a:lnTo>
                    <a:pt x="561" y="83"/>
                  </a:lnTo>
                  <a:lnTo>
                    <a:pt x="571" y="123"/>
                  </a:lnTo>
                  <a:lnTo>
                    <a:pt x="583" y="163"/>
                  </a:lnTo>
                  <a:lnTo>
                    <a:pt x="596" y="202"/>
                  </a:lnTo>
                  <a:lnTo>
                    <a:pt x="609" y="242"/>
                  </a:lnTo>
                  <a:lnTo>
                    <a:pt x="621" y="282"/>
                  </a:lnTo>
                  <a:lnTo>
                    <a:pt x="631" y="322"/>
                  </a:lnTo>
                  <a:lnTo>
                    <a:pt x="639" y="348"/>
                  </a:lnTo>
                  <a:lnTo>
                    <a:pt x="646" y="373"/>
                  </a:lnTo>
                  <a:lnTo>
                    <a:pt x="654" y="398"/>
                  </a:lnTo>
                  <a:lnTo>
                    <a:pt x="656" y="424"/>
                  </a:lnTo>
                  <a:lnTo>
                    <a:pt x="648" y="432"/>
                  </a:lnTo>
                  <a:lnTo>
                    <a:pt x="637" y="436"/>
                  </a:lnTo>
                  <a:lnTo>
                    <a:pt x="626" y="441"/>
                  </a:lnTo>
                  <a:lnTo>
                    <a:pt x="615" y="444"/>
                  </a:lnTo>
                  <a:lnTo>
                    <a:pt x="603" y="447"/>
                  </a:lnTo>
                  <a:lnTo>
                    <a:pt x="592" y="449"/>
                  </a:lnTo>
                  <a:lnTo>
                    <a:pt x="580" y="452"/>
                  </a:lnTo>
                  <a:lnTo>
                    <a:pt x="568" y="455"/>
                  </a:lnTo>
                  <a:lnTo>
                    <a:pt x="548" y="458"/>
                  </a:lnTo>
                  <a:lnTo>
                    <a:pt x="525" y="463"/>
                  </a:lnTo>
                  <a:lnTo>
                    <a:pt x="505" y="469"/>
                  </a:lnTo>
                  <a:lnTo>
                    <a:pt x="484" y="474"/>
                  </a:lnTo>
                  <a:lnTo>
                    <a:pt x="464" y="480"/>
                  </a:lnTo>
                  <a:lnTo>
                    <a:pt x="443" y="486"/>
                  </a:lnTo>
                  <a:lnTo>
                    <a:pt x="422" y="492"/>
                  </a:lnTo>
                  <a:lnTo>
                    <a:pt x="402" y="498"/>
                  </a:lnTo>
                  <a:lnTo>
                    <a:pt x="383" y="505"/>
                  </a:lnTo>
                  <a:lnTo>
                    <a:pt x="362" y="511"/>
                  </a:lnTo>
                  <a:lnTo>
                    <a:pt x="343" y="519"/>
                  </a:lnTo>
                  <a:lnTo>
                    <a:pt x="322" y="524"/>
                  </a:lnTo>
                  <a:lnTo>
                    <a:pt x="303" y="532"/>
                  </a:lnTo>
                  <a:lnTo>
                    <a:pt x="284" y="541"/>
                  </a:lnTo>
                  <a:lnTo>
                    <a:pt x="267" y="548"/>
                  </a:lnTo>
                  <a:lnTo>
                    <a:pt x="247" y="557"/>
                  </a:lnTo>
                  <a:lnTo>
                    <a:pt x="237" y="560"/>
                  </a:lnTo>
                  <a:lnTo>
                    <a:pt x="228" y="564"/>
                  </a:lnTo>
                  <a:lnTo>
                    <a:pt x="219" y="567"/>
                  </a:lnTo>
                  <a:lnTo>
                    <a:pt x="209" y="572"/>
                  </a:lnTo>
                  <a:lnTo>
                    <a:pt x="200" y="574"/>
                  </a:lnTo>
                  <a:lnTo>
                    <a:pt x="190" y="579"/>
                  </a:lnTo>
                  <a:lnTo>
                    <a:pt x="180" y="580"/>
                  </a:lnTo>
                  <a:lnTo>
                    <a:pt x="169" y="582"/>
                  </a:lnTo>
                  <a:lnTo>
                    <a:pt x="158" y="566"/>
                  </a:lnTo>
                  <a:lnTo>
                    <a:pt x="149" y="548"/>
                  </a:lnTo>
                  <a:lnTo>
                    <a:pt x="138" y="530"/>
                  </a:lnTo>
                  <a:lnTo>
                    <a:pt x="131" y="513"/>
                  </a:lnTo>
                  <a:lnTo>
                    <a:pt x="124" y="495"/>
                  </a:lnTo>
                  <a:lnTo>
                    <a:pt x="116" y="476"/>
                  </a:lnTo>
                  <a:lnTo>
                    <a:pt x="109" y="457"/>
                  </a:lnTo>
                  <a:lnTo>
                    <a:pt x="102" y="439"/>
                  </a:lnTo>
                  <a:lnTo>
                    <a:pt x="93" y="417"/>
                  </a:lnTo>
                  <a:lnTo>
                    <a:pt x="84" y="395"/>
                  </a:lnTo>
                  <a:lnTo>
                    <a:pt x="74" y="375"/>
                  </a:lnTo>
                  <a:lnTo>
                    <a:pt x="63" y="352"/>
                  </a:lnTo>
                  <a:lnTo>
                    <a:pt x="53" y="330"/>
                  </a:lnTo>
                  <a:lnTo>
                    <a:pt x="43" y="308"/>
                  </a:lnTo>
                  <a:lnTo>
                    <a:pt x="34" y="286"/>
                  </a:lnTo>
                  <a:lnTo>
                    <a:pt x="25" y="264"/>
                  </a:lnTo>
                  <a:lnTo>
                    <a:pt x="18" y="248"/>
                  </a:lnTo>
                  <a:lnTo>
                    <a:pt x="9" y="232"/>
                  </a:lnTo>
                  <a:lnTo>
                    <a:pt x="2" y="216"/>
                  </a:lnTo>
                  <a:lnTo>
                    <a:pt x="0" y="198"/>
                  </a:lnTo>
                  <a:lnTo>
                    <a:pt x="9" y="194"/>
                  </a:lnTo>
                  <a:lnTo>
                    <a:pt x="16" y="191"/>
                  </a:lnTo>
                  <a:lnTo>
                    <a:pt x="25" y="186"/>
                  </a:lnTo>
                  <a:lnTo>
                    <a:pt x="34" y="182"/>
                  </a:lnTo>
                  <a:lnTo>
                    <a:pt x="41" y="178"/>
                  </a:lnTo>
                  <a:lnTo>
                    <a:pt x="50" y="173"/>
                  </a:lnTo>
                  <a:lnTo>
                    <a:pt x="58" y="170"/>
                  </a:lnTo>
                  <a:lnTo>
                    <a:pt x="66" y="166"/>
                  </a:lnTo>
                  <a:lnTo>
                    <a:pt x="72" y="166"/>
                  </a:lnTo>
                  <a:lnTo>
                    <a:pt x="77" y="163"/>
                  </a:lnTo>
                  <a:lnTo>
                    <a:pt x="81" y="160"/>
                  </a:lnTo>
                  <a:lnTo>
                    <a:pt x="86" y="160"/>
                  </a:lnTo>
                  <a:lnTo>
                    <a:pt x="94" y="157"/>
                  </a:lnTo>
                  <a:lnTo>
                    <a:pt x="102" y="154"/>
                  </a:lnTo>
                  <a:lnTo>
                    <a:pt x="109" y="150"/>
                  </a:lnTo>
                  <a:lnTo>
                    <a:pt x="113" y="142"/>
                  </a:lnTo>
                  <a:lnTo>
                    <a:pt x="118" y="141"/>
                  </a:lnTo>
                  <a:lnTo>
                    <a:pt x="122" y="136"/>
                  </a:lnTo>
                  <a:lnTo>
                    <a:pt x="127" y="135"/>
                  </a:lnTo>
                  <a:lnTo>
                    <a:pt x="131" y="136"/>
                  </a:lnTo>
                  <a:lnTo>
                    <a:pt x="143" y="133"/>
                  </a:lnTo>
                  <a:lnTo>
                    <a:pt x="153" y="129"/>
                  </a:lnTo>
                  <a:lnTo>
                    <a:pt x="165" y="125"/>
                  </a:lnTo>
                  <a:lnTo>
                    <a:pt x="175" y="120"/>
                  </a:lnTo>
                  <a:lnTo>
                    <a:pt x="186" y="117"/>
                  </a:lnTo>
                  <a:lnTo>
                    <a:pt x="197" y="113"/>
                  </a:lnTo>
                  <a:lnTo>
                    <a:pt x="208" y="110"/>
                  </a:lnTo>
                  <a:lnTo>
                    <a:pt x="219" y="108"/>
                  </a:lnTo>
                  <a:lnTo>
                    <a:pt x="236" y="104"/>
                  </a:lnTo>
                  <a:lnTo>
                    <a:pt x="250" y="98"/>
                  </a:lnTo>
                  <a:lnTo>
                    <a:pt x="267" y="92"/>
                  </a:lnTo>
                  <a:lnTo>
                    <a:pt x="281" y="86"/>
                  </a:lnTo>
                  <a:lnTo>
                    <a:pt x="296" y="80"/>
                  </a:lnTo>
                  <a:lnTo>
                    <a:pt x="312" y="75"/>
                  </a:lnTo>
                  <a:lnTo>
                    <a:pt x="327" y="69"/>
                  </a:lnTo>
                  <a:lnTo>
                    <a:pt x="343" y="64"/>
                  </a:lnTo>
                  <a:lnTo>
                    <a:pt x="352" y="57"/>
                  </a:lnTo>
                  <a:lnTo>
                    <a:pt x="362" y="53"/>
                  </a:lnTo>
                  <a:lnTo>
                    <a:pt x="372" y="48"/>
                  </a:lnTo>
                  <a:lnTo>
                    <a:pt x="383" y="45"/>
                  </a:lnTo>
                  <a:lnTo>
                    <a:pt x="393" y="42"/>
                  </a:lnTo>
                  <a:lnTo>
                    <a:pt x="405" y="39"/>
                  </a:lnTo>
                  <a:lnTo>
                    <a:pt x="415" y="35"/>
                  </a:lnTo>
                  <a:lnTo>
                    <a:pt x="425" y="30"/>
                  </a:lnTo>
                  <a:lnTo>
                    <a:pt x="439" y="28"/>
                  </a:lnTo>
                  <a:lnTo>
                    <a:pt x="453" y="23"/>
                  </a:lnTo>
                  <a:lnTo>
                    <a:pt x="467" y="20"/>
                  </a:lnTo>
                  <a:lnTo>
                    <a:pt x="480" y="16"/>
                  </a:lnTo>
                  <a:lnTo>
                    <a:pt x="493" y="13"/>
                  </a:lnTo>
                  <a:lnTo>
                    <a:pt x="506" y="8"/>
                  </a:lnTo>
                  <a:lnTo>
                    <a:pt x="521" y="4"/>
                  </a:lnTo>
                  <a:lnTo>
                    <a:pt x="534" y="0"/>
                  </a:lnTo>
                  <a:lnTo>
                    <a:pt x="536" y="3"/>
                  </a:lnTo>
                  <a:close/>
                </a:path>
              </a:pathLst>
            </a:custGeom>
            <a:solidFill>
              <a:srgbClr val="9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893" y="3315"/>
              <a:ext cx="89" cy="112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84" y="37"/>
                </a:cxn>
                <a:cxn ang="0">
                  <a:pos x="78" y="62"/>
                </a:cxn>
                <a:cxn ang="0">
                  <a:pos x="72" y="86"/>
                </a:cxn>
                <a:cxn ang="0">
                  <a:pos x="66" y="111"/>
                </a:cxn>
                <a:cxn ang="0">
                  <a:pos x="63" y="112"/>
                </a:cxn>
                <a:cxn ang="0">
                  <a:pos x="56" y="111"/>
                </a:cxn>
                <a:cxn ang="0">
                  <a:pos x="47" y="108"/>
                </a:cxn>
                <a:cxn ang="0">
                  <a:pos x="40" y="106"/>
                </a:cxn>
                <a:cxn ang="0">
                  <a:pos x="33" y="103"/>
                </a:cxn>
                <a:cxn ang="0">
                  <a:pos x="24" y="102"/>
                </a:cxn>
                <a:cxn ang="0">
                  <a:pos x="16" y="99"/>
                </a:cxn>
                <a:cxn ang="0">
                  <a:pos x="8" y="98"/>
                </a:cxn>
                <a:cxn ang="0">
                  <a:pos x="0" y="95"/>
                </a:cxn>
                <a:cxn ang="0">
                  <a:pos x="5" y="71"/>
                </a:cxn>
                <a:cxn ang="0">
                  <a:pos x="10" y="48"/>
                </a:cxn>
                <a:cxn ang="0">
                  <a:pos x="16" y="24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8" y="3"/>
                </a:cxn>
                <a:cxn ang="0">
                  <a:pos x="47" y="5"/>
                </a:cxn>
                <a:cxn ang="0">
                  <a:pos x="56" y="6"/>
                </a:cxn>
                <a:cxn ang="0">
                  <a:pos x="63" y="8"/>
                </a:cxn>
                <a:cxn ang="0">
                  <a:pos x="72" y="9"/>
                </a:cxn>
                <a:cxn ang="0">
                  <a:pos x="80" y="11"/>
                </a:cxn>
                <a:cxn ang="0">
                  <a:pos x="88" y="12"/>
                </a:cxn>
              </a:cxnLst>
              <a:rect l="0" t="0" r="r" b="b"/>
              <a:pathLst>
                <a:path w="88" h="112">
                  <a:moveTo>
                    <a:pt x="88" y="12"/>
                  </a:moveTo>
                  <a:lnTo>
                    <a:pt x="84" y="37"/>
                  </a:lnTo>
                  <a:lnTo>
                    <a:pt x="78" y="62"/>
                  </a:lnTo>
                  <a:lnTo>
                    <a:pt x="72" y="86"/>
                  </a:lnTo>
                  <a:lnTo>
                    <a:pt x="66" y="111"/>
                  </a:lnTo>
                  <a:lnTo>
                    <a:pt x="63" y="112"/>
                  </a:lnTo>
                  <a:lnTo>
                    <a:pt x="56" y="111"/>
                  </a:lnTo>
                  <a:lnTo>
                    <a:pt x="47" y="108"/>
                  </a:lnTo>
                  <a:lnTo>
                    <a:pt x="40" y="106"/>
                  </a:lnTo>
                  <a:lnTo>
                    <a:pt x="33" y="103"/>
                  </a:lnTo>
                  <a:lnTo>
                    <a:pt x="24" y="102"/>
                  </a:lnTo>
                  <a:lnTo>
                    <a:pt x="16" y="99"/>
                  </a:lnTo>
                  <a:lnTo>
                    <a:pt x="8" y="98"/>
                  </a:lnTo>
                  <a:lnTo>
                    <a:pt x="0" y="95"/>
                  </a:lnTo>
                  <a:lnTo>
                    <a:pt x="5" y="71"/>
                  </a:lnTo>
                  <a:lnTo>
                    <a:pt x="10" y="48"/>
                  </a:lnTo>
                  <a:lnTo>
                    <a:pt x="16" y="24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8" y="3"/>
                  </a:lnTo>
                  <a:lnTo>
                    <a:pt x="47" y="5"/>
                  </a:lnTo>
                  <a:lnTo>
                    <a:pt x="56" y="6"/>
                  </a:lnTo>
                  <a:lnTo>
                    <a:pt x="63" y="8"/>
                  </a:lnTo>
                  <a:lnTo>
                    <a:pt x="72" y="9"/>
                  </a:lnTo>
                  <a:lnTo>
                    <a:pt x="80" y="11"/>
                  </a:lnTo>
                  <a:lnTo>
                    <a:pt x="8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137" y="3317"/>
              <a:ext cx="38" cy="136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37" y="38"/>
                </a:cxn>
                <a:cxn ang="0">
                  <a:pos x="35" y="71"/>
                </a:cxn>
                <a:cxn ang="0">
                  <a:pos x="34" y="104"/>
                </a:cxn>
                <a:cxn ang="0">
                  <a:pos x="29" y="137"/>
                </a:cxn>
                <a:cxn ang="0">
                  <a:pos x="19" y="137"/>
                </a:cxn>
                <a:cxn ang="0">
                  <a:pos x="9" y="137"/>
                </a:cxn>
                <a:cxn ang="0">
                  <a:pos x="1" y="134"/>
                </a:cxn>
                <a:cxn ang="0">
                  <a:pos x="0" y="123"/>
                </a:cxn>
                <a:cxn ang="0">
                  <a:pos x="0" y="94"/>
                </a:cxn>
                <a:cxn ang="0">
                  <a:pos x="0" y="63"/>
                </a:cxn>
                <a:cxn ang="0">
                  <a:pos x="0" y="32"/>
                </a:cxn>
                <a:cxn ang="0">
                  <a:pos x="1" y="1"/>
                </a:cxn>
                <a:cxn ang="0">
                  <a:pos x="10" y="0"/>
                </a:cxn>
                <a:cxn ang="0">
                  <a:pos x="20" y="1"/>
                </a:cxn>
                <a:cxn ang="0">
                  <a:pos x="29" y="3"/>
                </a:cxn>
                <a:cxn ang="0">
                  <a:pos x="38" y="6"/>
                </a:cxn>
              </a:cxnLst>
              <a:rect l="0" t="0" r="r" b="b"/>
              <a:pathLst>
                <a:path w="38" h="137">
                  <a:moveTo>
                    <a:pt x="38" y="6"/>
                  </a:moveTo>
                  <a:lnTo>
                    <a:pt x="37" y="38"/>
                  </a:lnTo>
                  <a:lnTo>
                    <a:pt x="35" y="71"/>
                  </a:lnTo>
                  <a:lnTo>
                    <a:pt x="34" y="104"/>
                  </a:lnTo>
                  <a:lnTo>
                    <a:pt x="29" y="137"/>
                  </a:lnTo>
                  <a:lnTo>
                    <a:pt x="19" y="137"/>
                  </a:lnTo>
                  <a:lnTo>
                    <a:pt x="9" y="137"/>
                  </a:lnTo>
                  <a:lnTo>
                    <a:pt x="1" y="134"/>
                  </a:lnTo>
                  <a:lnTo>
                    <a:pt x="0" y="123"/>
                  </a:lnTo>
                  <a:lnTo>
                    <a:pt x="0" y="94"/>
                  </a:lnTo>
                  <a:lnTo>
                    <a:pt x="0" y="63"/>
                  </a:lnTo>
                  <a:lnTo>
                    <a:pt x="0" y="32"/>
                  </a:lnTo>
                  <a:lnTo>
                    <a:pt x="1" y="1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29" y="3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197" y="3333"/>
              <a:ext cx="41" cy="128"/>
            </a:xfrm>
            <a:custGeom>
              <a:avLst/>
              <a:gdLst/>
              <a:ahLst/>
              <a:cxnLst>
                <a:cxn ang="0">
                  <a:pos x="42" y="9"/>
                </a:cxn>
                <a:cxn ang="0">
                  <a:pos x="39" y="38"/>
                </a:cxn>
                <a:cxn ang="0">
                  <a:pos x="36" y="66"/>
                </a:cxn>
                <a:cxn ang="0">
                  <a:pos x="34" y="96"/>
                </a:cxn>
                <a:cxn ang="0">
                  <a:pos x="31" y="125"/>
                </a:cxn>
                <a:cxn ang="0">
                  <a:pos x="23" y="127"/>
                </a:cxn>
                <a:cxn ang="0">
                  <a:pos x="16" y="125"/>
                </a:cxn>
                <a:cxn ang="0">
                  <a:pos x="8" y="125"/>
                </a:cxn>
                <a:cxn ang="0">
                  <a:pos x="1" y="122"/>
                </a:cxn>
                <a:cxn ang="0">
                  <a:pos x="0" y="90"/>
                </a:cxn>
                <a:cxn ang="0">
                  <a:pos x="4" y="59"/>
                </a:cxn>
                <a:cxn ang="0">
                  <a:pos x="8" y="30"/>
                </a:cxn>
                <a:cxn ang="0">
                  <a:pos x="16" y="2"/>
                </a:cxn>
                <a:cxn ang="0">
                  <a:pos x="23" y="2"/>
                </a:cxn>
                <a:cxn ang="0">
                  <a:pos x="32" y="0"/>
                </a:cxn>
                <a:cxn ang="0">
                  <a:pos x="39" y="2"/>
                </a:cxn>
                <a:cxn ang="0">
                  <a:pos x="42" y="9"/>
                </a:cxn>
              </a:cxnLst>
              <a:rect l="0" t="0" r="r" b="b"/>
              <a:pathLst>
                <a:path w="42" h="127">
                  <a:moveTo>
                    <a:pt x="42" y="9"/>
                  </a:moveTo>
                  <a:lnTo>
                    <a:pt x="39" y="38"/>
                  </a:lnTo>
                  <a:lnTo>
                    <a:pt x="36" y="66"/>
                  </a:lnTo>
                  <a:lnTo>
                    <a:pt x="34" y="96"/>
                  </a:lnTo>
                  <a:lnTo>
                    <a:pt x="31" y="125"/>
                  </a:lnTo>
                  <a:lnTo>
                    <a:pt x="23" y="127"/>
                  </a:lnTo>
                  <a:lnTo>
                    <a:pt x="16" y="125"/>
                  </a:lnTo>
                  <a:lnTo>
                    <a:pt x="8" y="125"/>
                  </a:lnTo>
                  <a:lnTo>
                    <a:pt x="1" y="122"/>
                  </a:lnTo>
                  <a:lnTo>
                    <a:pt x="0" y="90"/>
                  </a:lnTo>
                  <a:lnTo>
                    <a:pt x="4" y="59"/>
                  </a:lnTo>
                  <a:lnTo>
                    <a:pt x="8" y="30"/>
                  </a:lnTo>
                  <a:lnTo>
                    <a:pt x="16" y="2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968" y="3336"/>
              <a:ext cx="346" cy="547"/>
            </a:xfrm>
            <a:custGeom>
              <a:avLst/>
              <a:gdLst/>
              <a:ahLst/>
              <a:cxnLst>
                <a:cxn ang="0">
                  <a:pos x="110" y="15"/>
                </a:cxn>
                <a:cxn ang="0">
                  <a:pos x="122" y="46"/>
                </a:cxn>
                <a:cxn ang="0">
                  <a:pos x="138" y="54"/>
                </a:cxn>
                <a:cxn ang="0">
                  <a:pos x="150" y="47"/>
                </a:cxn>
                <a:cxn ang="0">
                  <a:pos x="160" y="38"/>
                </a:cxn>
                <a:cxn ang="0">
                  <a:pos x="172" y="29"/>
                </a:cxn>
                <a:cxn ang="0">
                  <a:pos x="185" y="22"/>
                </a:cxn>
                <a:cxn ang="0">
                  <a:pos x="198" y="16"/>
                </a:cxn>
                <a:cxn ang="0">
                  <a:pos x="206" y="60"/>
                </a:cxn>
                <a:cxn ang="0">
                  <a:pos x="222" y="62"/>
                </a:cxn>
                <a:cxn ang="0">
                  <a:pos x="237" y="62"/>
                </a:cxn>
                <a:cxn ang="0">
                  <a:pos x="253" y="60"/>
                </a:cxn>
                <a:cxn ang="0">
                  <a:pos x="268" y="63"/>
                </a:cxn>
                <a:cxn ang="0">
                  <a:pos x="263" y="82"/>
                </a:cxn>
                <a:cxn ang="0">
                  <a:pos x="250" y="112"/>
                </a:cxn>
                <a:cxn ang="0">
                  <a:pos x="254" y="131"/>
                </a:cxn>
                <a:cxn ang="0">
                  <a:pos x="275" y="140"/>
                </a:cxn>
                <a:cxn ang="0">
                  <a:pos x="294" y="147"/>
                </a:cxn>
                <a:cxn ang="0">
                  <a:pos x="315" y="156"/>
                </a:cxn>
                <a:cxn ang="0">
                  <a:pos x="328" y="168"/>
                </a:cxn>
                <a:cxn ang="0">
                  <a:pos x="321" y="181"/>
                </a:cxn>
                <a:cxn ang="0">
                  <a:pos x="312" y="194"/>
                </a:cxn>
                <a:cxn ang="0">
                  <a:pos x="316" y="204"/>
                </a:cxn>
                <a:cxn ang="0">
                  <a:pos x="334" y="213"/>
                </a:cxn>
                <a:cxn ang="0">
                  <a:pos x="346" y="219"/>
                </a:cxn>
                <a:cxn ang="0">
                  <a:pos x="293" y="281"/>
                </a:cxn>
                <a:cxn ang="0">
                  <a:pos x="300" y="299"/>
                </a:cxn>
                <a:cxn ang="0">
                  <a:pos x="313" y="324"/>
                </a:cxn>
                <a:cxn ang="0">
                  <a:pos x="307" y="346"/>
                </a:cxn>
                <a:cxn ang="0">
                  <a:pos x="287" y="359"/>
                </a:cxn>
                <a:cxn ang="0">
                  <a:pos x="268" y="369"/>
                </a:cxn>
                <a:cxn ang="0">
                  <a:pos x="247" y="382"/>
                </a:cxn>
                <a:cxn ang="0">
                  <a:pos x="243" y="403"/>
                </a:cxn>
                <a:cxn ang="0">
                  <a:pos x="253" y="425"/>
                </a:cxn>
                <a:cxn ang="0">
                  <a:pos x="247" y="443"/>
                </a:cxn>
                <a:cxn ang="0">
                  <a:pos x="229" y="453"/>
                </a:cxn>
                <a:cxn ang="0">
                  <a:pos x="212" y="463"/>
                </a:cxn>
                <a:cxn ang="0">
                  <a:pos x="195" y="476"/>
                </a:cxn>
                <a:cxn ang="0">
                  <a:pos x="187" y="500"/>
                </a:cxn>
                <a:cxn ang="0">
                  <a:pos x="187" y="531"/>
                </a:cxn>
                <a:cxn ang="0">
                  <a:pos x="185" y="547"/>
                </a:cxn>
                <a:cxn ang="0">
                  <a:pos x="140" y="529"/>
                </a:cxn>
                <a:cxn ang="0">
                  <a:pos x="92" y="513"/>
                </a:cxn>
                <a:cxn ang="0">
                  <a:pos x="47" y="496"/>
                </a:cxn>
                <a:cxn ang="0">
                  <a:pos x="0" y="479"/>
                </a:cxn>
                <a:cxn ang="0">
                  <a:pos x="7" y="429"/>
                </a:cxn>
                <a:cxn ang="0">
                  <a:pos x="32" y="301"/>
                </a:cxn>
                <a:cxn ang="0">
                  <a:pos x="64" y="143"/>
                </a:cxn>
                <a:cxn ang="0">
                  <a:pos x="103" y="0"/>
                </a:cxn>
              </a:cxnLst>
              <a:rect l="0" t="0" r="r" b="b"/>
              <a:pathLst>
                <a:path w="346" h="547">
                  <a:moveTo>
                    <a:pt x="104" y="0"/>
                  </a:moveTo>
                  <a:lnTo>
                    <a:pt x="110" y="15"/>
                  </a:lnTo>
                  <a:lnTo>
                    <a:pt x="116" y="31"/>
                  </a:lnTo>
                  <a:lnTo>
                    <a:pt x="122" y="46"/>
                  </a:lnTo>
                  <a:lnTo>
                    <a:pt x="132" y="59"/>
                  </a:lnTo>
                  <a:lnTo>
                    <a:pt x="138" y="54"/>
                  </a:lnTo>
                  <a:lnTo>
                    <a:pt x="144" y="52"/>
                  </a:lnTo>
                  <a:lnTo>
                    <a:pt x="150" y="47"/>
                  </a:lnTo>
                  <a:lnTo>
                    <a:pt x="156" y="43"/>
                  </a:lnTo>
                  <a:lnTo>
                    <a:pt x="160" y="38"/>
                  </a:lnTo>
                  <a:lnTo>
                    <a:pt x="166" y="34"/>
                  </a:lnTo>
                  <a:lnTo>
                    <a:pt x="172" y="29"/>
                  </a:lnTo>
                  <a:lnTo>
                    <a:pt x="178" y="25"/>
                  </a:lnTo>
                  <a:lnTo>
                    <a:pt x="185" y="22"/>
                  </a:lnTo>
                  <a:lnTo>
                    <a:pt x="191" y="18"/>
                  </a:lnTo>
                  <a:lnTo>
                    <a:pt x="198" y="16"/>
                  </a:lnTo>
                  <a:lnTo>
                    <a:pt x="204" y="19"/>
                  </a:lnTo>
                  <a:lnTo>
                    <a:pt x="206" y="60"/>
                  </a:lnTo>
                  <a:lnTo>
                    <a:pt x="213" y="62"/>
                  </a:lnTo>
                  <a:lnTo>
                    <a:pt x="222" y="62"/>
                  </a:lnTo>
                  <a:lnTo>
                    <a:pt x="229" y="62"/>
                  </a:lnTo>
                  <a:lnTo>
                    <a:pt x="237" y="62"/>
                  </a:lnTo>
                  <a:lnTo>
                    <a:pt x="245" y="60"/>
                  </a:lnTo>
                  <a:lnTo>
                    <a:pt x="253" y="60"/>
                  </a:lnTo>
                  <a:lnTo>
                    <a:pt x="260" y="62"/>
                  </a:lnTo>
                  <a:lnTo>
                    <a:pt x="268" y="63"/>
                  </a:lnTo>
                  <a:lnTo>
                    <a:pt x="271" y="68"/>
                  </a:lnTo>
                  <a:lnTo>
                    <a:pt x="263" y="82"/>
                  </a:lnTo>
                  <a:lnTo>
                    <a:pt x="256" y="97"/>
                  </a:lnTo>
                  <a:lnTo>
                    <a:pt x="250" y="112"/>
                  </a:lnTo>
                  <a:lnTo>
                    <a:pt x="244" y="127"/>
                  </a:lnTo>
                  <a:lnTo>
                    <a:pt x="254" y="131"/>
                  </a:lnTo>
                  <a:lnTo>
                    <a:pt x="265" y="137"/>
                  </a:lnTo>
                  <a:lnTo>
                    <a:pt x="275" y="140"/>
                  </a:lnTo>
                  <a:lnTo>
                    <a:pt x="285" y="144"/>
                  </a:lnTo>
                  <a:lnTo>
                    <a:pt x="294" y="147"/>
                  </a:lnTo>
                  <a:lnTo>
                    <a:pt x="304" y="152"/>
                  </a:lnTo>
                  <a:lnTo>
                    <a:pt x="315" y="156"/>
                  </a:lnTo>
                  <a:lnTo>
                    <a:pt x="325" y="160"/>
                  </a:lnTo>
                  <a:lnTo>
                    <a:pt x="328" y="168"/>
                  </a:lnTo>
                  <a:lnTo>
                    <a:pt x="325" y="174"/>
                  </a:lnTo>
                  <a:lnTo>
                    <a:pt x="321" y="181"/>
                  </a:lnTo>
                  <a:lnTo>
                    <a:pt x="316" y="188"/>
                  </a:lnTo>
                  <a:lnTo>
                    <a:pt x="312" y="194"/>
                  </a:lnTo>
                  <a:lnTo>
                    <a:pt x="312" y="200"/>
                  </a:lnTo>
                  <a:lnTo>
                    <a:pt x="316" y="204"/>
                  </a:lnTo>
                  <a:lnTo>
                    <a:pt x="328" y="207"/>
                  </a:lnTo>
                  <a:lnTo>
                    <a:pt x="334" y="213"/>
                  </a:lnTo>
                  <a:lnTo>
                    <a:pt x="340" y="215"/>
                  </a:lnTo>
                  <a:lnTo>
                    <a:pt x="346" y="219"/>
                  </a:lnTo>
                  <a:lnTo>
                    <a:pt x="346" y="226"/>
                  </a:lnTo>
                  <a:lnTo>
                    <a:pt x="293" y="281"/>
                  </a:lnTo>
                  <a:lnTo>
                    <a:pt x="293" y="287"/>
                  </a:lnTo>
                  <a:lnTo>
                    <a:pt x="300" y="299"/>
                  </a:lnTo>
                  <a:lnTo>
                    <a:pt x="307" y="310"/>
                  </a:lnTo>
                  <a:lnTo>
                    <a:pt x="313" y="324"/>
                  </a:lnTo>
                  <a:lnTo>
                    <a:pt x="316" y="337"/>
                  </a:lnTo>
                  <a:lnTo>
                    <a:pt x="307" y="346"/>
                  </a:lnTo>
                  <a:lnTo>
                    <a:pt x="297" y="353"/>
                  </a:lnTo>
                  <a:lnTo>
                    <a:pt x="287" y="359"/>
                  </a:lnTo>
                  <a:lnTo>
                    <a:pt x="278" y="365"/>
                  </a:lnTo>
                  <a:lnTo>
                    <a:pt x="268" y="369"/>
                  </a:lnTo>
                  <a:lnTo>
                    <a:pt x="257" y="375"/>
                  </a:lnTo>
                  <a:lnTo>
                    <a:pt x="247" y="382"/>
                  </a:lnTo>
                  <a:lnTo>
                    <a:pt x="238" y="390"/>
                  </a:lnTo>
                  <a:lnTo>
                    <a:pt x="243" y="403"/>
                  </a:lnTo>
                  <a:lnTo>
                    <a:pt x="247" y="413"/>
                  </a:lnTo>
                  <a:lnTo>
                    <a:pt x="253" y="425"/>
                  </a:lnTo>
                  <a:lnTo>
                    <a:pt x="256" y="438"/>
                  </a:lnTo>
                  <a:lnTo>
                    <a:pt x="247" y="443"/>
                  </a:lnTo>
                  <a:lnTo>
                    <a:pt x="238" y="447"/>
                  </a:lnTo>
                  <a:lnTo>
                    <a:pt x="229" y="453"/>
                  </a:lnTo>
                  <a:lnTo>
                    <a:pt x="220" y="457"/>
                  </a:lnTo>
                  <a:lnTo>
                    <a:pt x="212" y="463"/>
                  </a:lnTo>
                  <a:lnTo>
                    <a:pt x="203" y="469"/>
                  </a:lnTo>
                  <a:lnTo>
                    <a:pt x="195" y="476"/>
                  </a:lnTo>
                  <a:lnTo>
                    <a:pt x="190" y="485"/>
                  </a:lnTo>
                  <a:lnTo>
                    <a:pt x="187" y="500"/>
                  </a:lnTo>
                  <a:lnTo>
                    <a:pt x="187" y="515"/>
                  </a:lnTo>
                  <a:lnTo>
                    <a:pt x="187" y="531"/>
                  </a:lnTo>
                  <a:lnTo>
                    <a:pt x="188" y="546"/>
                  </a:lnTo>
                  <a:lnTo>
                    <a:pt x="185" y="547"/>
                  </a:lnTo>
                  <a:lnTo>
                    <a:pt x="162" y="538"/>
                  </a:lnTo>
                  <a:lnTo>
                    <a:pt x="140" y="529"/>
                  </a:lnTo>
                  <a:lnTo>
                    <a:pt x="116" y="522"/>
                  </a:lnTo>
                  <a:lnTo>
                    <a:pt x="92" y="513"/>
                  </a:lnTo>
                  <a:lnTo>
                    <a:pt x="70" y="504"/>
                  </a:lnTo>
                  <a:lnTo>
                    <a:pt x="47" y="496"/>
                  </a:lnTo>
                  <a:lnTo>
                    <a:pt x="23" y="487"/>
                  </a:lnTo>
                  <a:lnTo>
                    <a:pt x="0" y="479"/>
                  </a:lnTo>
                  <a:lnTo>
                    <a:pt x="1" y="466"/>
                  </a:lnTo>
                  <a:lnTo>
                    <a:pt x="7" y="429"/>
                  </a:lnTo>
                  <a:lnTo>
                    <a:pt x="17" y="372"/>
                  </a:lnTo>
                  <a:lnTo>
                    <a:pt x="32" y="301"/>
                  </a:lnTo>
                  <a:lnTo>
                    <a:pt x="47" y="224"/>
                  </a:lnTo>
                  <a:lnTo>
                    <a:pt x="64" y="143"/>
                  </a:lnTo>
                  <a:lnTo>
                    <a:pt x="84" y="66"/>
                  </a:lnTo>
                  <a:lnTo>
                    <a:pt x="103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449" y="3346"/>
              <a:ext cx="59" cy="120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8" y="33"/>
                </a:cxn>
                <a:cxn ang="0">
                  <a:pos x="53" y="61"/>
                </a:cxn>
                <a:cxn ang="0">
                  <a:pos x="57" y="89"/>
                </a:cxn>
                <a:cxn ang="0">
                  <a:pos x="60" y="117"/>
                </a:cxn>
                <a:cxn ang="0">
                  <a:pos x="50" y="118"/>
                </a:cxn>
                <a:cxn ang="0">
                  <a:pos x="38" y="119"/>
                </a:cxn>
                <a:cxn ang="0">
                  <a:pos x="28" y="121"/>
                </a:cxn>
                <a:cxn ang="0">
                  <a:pos x="19" y="119"/>
                </a:cxn>
                <a:cxn ang="0">
                  <a:pos x="11" y="93"/>
                </a:cxn>
                <a:cxn ang="0">
                  <a:pos x="6" y="65"/>
                </a:cxn>
                <a:cxn ang="0">
                  <a:pos x="1" y="36"/>
                </a:cxn>
                <a:cxn ang="0">
                  <a:pos x="0" y="6"/>
                </a:cxn>
                <a:cxn ang="0">
                  <a:pos x="4" y="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3" y="2"/>
                </a:cxn>
                <a:cxn ang="0">
                  <a:pos x="39" y="2"/>
                </a:cxn>
                <a:cxn ang="0">
                  <a:pos x="45" y="3"/>
                </a:cxn>
              </a:cxnLst>
              <a:rect l="0" t="0" r="r" b="b"/>
              <a:pathLst>
                <a:path w="60" h="121">
                  <a:moveTo>
                    <a:pt x="45" y="3"/>
                  </a:moveTo>
                  <a:lnTo>
                    <a:pt x="48" y="33"/>
                  </a:lnTo>
                  <a:lnTo>
                    <a:pt x="53" y="61"/>
                  </a:lnTo>
                  <a:lnTo>
                    <a:pt x="57" y="89"/>
                  </a:lnTo>
                  <a:lnTo>
                    <a:pt x="60" y="117"/>
                  </a:lnTo>
                  <a:lnTo>
                    <a:pt x="50" y="118"/>
                  </a:lnTo>
                  <a:lnTo>
                    <a:pt x="38" y="119"/>
                  </a:lnTo>
                  <a:lnTo>
                    <a:pt x="28" y="121"/>
                  </a:lnTo>
                  <a:lnTo>
                    <a:pt x="19" y="119"/>
                  </a:lnTo>
                  <a:lnTo>
                    <a:pt x="11" y="93"/>
                  </a:lnTo>
                  <a:lnTo>
                    <a:pt x="6" y="65"/>
                  </a:lnTo>
                  <a:lnTo>
                    <a:pt x="1" y="36"/>
                  </a:lnTo>
                  <a:lnTo>
                    <a:pt x="0" y="6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364" y="3351"/>
              <a:ext cx="66" cy="135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7" y="32"/>
                </a:cxn>
                <a:cxn ang="0">
                  <a:pos x="56" y="62"/>
                </a:cxn>
                <a:cxn ang="0">
                  <a:pos x="62" y="91"/>
                </a:cxn>
                <a:cxn ang="0">
                  <a:pos x="66" y="122"/>
                </a:cxn>
                <a:cxn ang="0">
                  <a:pos x="60" y="125"/>
                </a:cxn>
                <a:cxn ang="0">
                  <a:pos x="53" y="126"/>
                </a:cxn>
                <a:cxn ang="0">
                  <a:pos x="45" y="128"/>
                </a:cxn>
                <a:cxn ang="0">
                  <a:pos x="38" y="129"/>
                </a:cxn>
                <a:cxn ang="0">
                  <a:pos x="4" y="134"/>
                </a:cxn>
                <a:cxn ang="0">
                  <a:pos x="3" y="101"/>
                </a:cxn>
                <a:cxn ang="0">
                  <a:pos x="1" y="69"/>
                </a:cxn>
                <a:cxn ang="0">
                  <a:pos x="0" y="35"/>
                </a:cxn>
                <a:cxn ang="0">
                  <a:pos x="3" y="4"/>
                </a:cxn>
                <a:cxn ang="0">
                  <a:pos x="13" y="3"/>
                </a:cxn>
                <a:cxn ang="0">
                  <a:pos x="22" y="0"/>
                </a:cxn>
                <a:cxn ang="0">
                  <a:pos x="31" y="0"/>
                </a:cxn>
                <a:cxn ang="0">
                  <a:pos x="40" y="3"/>
                </a:cxn>
              </a:cxnLst>
              <a:rect l="0" t="0" r="r" b="b"/>
              <a:pathLst>
                <a:path w="66" h="134">
                  <a:moveTo>
                    <a:pt x="40" y="3"/>
                  </a:moveTo>
                  <a:lnTo>
                    <a:pt x="47" y="32"/>
                  </a:lnTo>
                  <a:lnTo>
                    <a:pt x="56" y="62"/>
                  </a:lnTo>
                  <a:lnTo>
                    <a:pt x="62" y="91"/>
                  </a:lnTo>
                  <a:lnTo>
                    <a:pt x="66" y="122"/>
                  </a:lnTo>
                  <a:lnTo>
                    <a:pt x="60" y="125"/>
                  </a:lnTo>
                  <a:lnTo>
                    <a:pt x="53" y="126"/>
                  </a:lnTo>
                  <a:lnTo>
                    <a:pt x="45" y="128"/>
                  </a:lnTo>
                  <a:lnTo>
                    <a:pt x="38" y="129"/>
                  </a:lnTo>
                  <a:lnTo>
                    <a:pt x="4" y="134"/>
                  </a:lnTo>
                  <a:lnTo>
                    <a:pt x="3" y="101"/>
                  </a:lnTo>
                  <a:lnTo>
                    <a:pt x="1" y="69"/>
                  </a:lnTo>
                  <a:lnTo>
                    <a:pt x="0" y="35"/>
                  </a:lnTo>
                  <a:lnTo>
                    <a:pt x="3" y="4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498" y="3392"/>
              <a:ext cx="92" cy="119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92" y="10"/>
                </a:cxn>
                <a:cxn ang="0">
                  <a:pos x="89" y="37"/>
                </a:cxn>
                <a:cxn ang="0">
                  <a:pos x="86" y="63"/>
                </a:cxn>
                <a:cxn ang="0">
                  <a:pos x="81" y="91"/>
                </a:cxn>
                <a:cxn ang="0">
                  <a:pos x="78" y="118"/>
                </a:cxn>
                <a:cxn ang="0">
                  <a:pos x="75" y="119"/>
                </a:cxn>
                <a:cxn ang="0">
                  <a:pos x="67" y="118"/>
                </a:cxn>
                <a:cxn ang="0">
                  <a:pos x="58" y="116"/>
                </a:cxn>
                <a:cxn ang="0">
                  <a:pos x="47" y="115"/>
                </a:cxn>
                <a:cxn ang="0">
                  <a:pos x="39" y="115"/>
                </a:cxn>
                <a:cxn ang="0">
                  <a:pos x="28" y="115"/>
                </a:cxn>
                <a:cxn ang="0">
                  <a:pos x="19" y="113"/>
                </a:cxn>
                <a:cxn ang="0">
                  <a:pos x="9" y="112"/>
                </a:cxn>
                <a:cxn ang="0">
                  <a:pos x="0" y="110"/>
                </a:cxn>
                <a:cxn ang="0">
                  <a:pos x="5" y="84"/>
                </a:cxn>
                <a:cxn ang="0">
                  <a:pos x="9" y="56"/>
                </a:cxn>
                <a:cxn ang="0">
                  <a:pos x="12" y="29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7" y="1"/>
                </a:cxn>
                <a:cxn ang="0">
                  <a:pos x="31" y="1"/>
                </a:cxn>
                <a:cxn ang="0">
                  <a:pos x="37" y="1"/>
                </a:cxn>
                <a:cxn ang="0">
                  <a:pos x="87" y="4"/>
                </a:cxn>
              </a:cxnLst>
              <a:rect l="0" t="0" r="r" b="b"/>
              <a:pathLst>
                <a:path w="92" h="119">
                  <a:moveTo>
                    <a:pt x="87" y="4"/>
                  </a:moveTo>
                  <a:lnTo>
                    <a:pt x="92" y="10"/>
                  </a:lnTo>
                  <a:lnTo>
                    <a:pt x="89" y="37"/>
                  </a:lnTo>
                  <a:lnTo>
                    <a:pt x="86" y="63"/>
                  </a:lnTo>
                  <a:lnTo>
                    <a:pt x="81" y="91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67" y="118"/>
                  </a:lnTo>
                  <a:lnTo>
                    <a:pt x="58" y="116"/>
                  </a:lnTo>
                  <a:lnTo>
                    <a:pt x="47" y="115"/>
                  </a:lnTo>
                  <a:lnTo>
                    <a:pt x="39" y="115"/>
                  </a:lnTo>
                  <a:lnTo>
                    <a:pt x="28" y="115"/>
                  </a:lnTo>
                  <a:lnTo>
                    <a:pt x="19" y="113"/>
                  </a:lnTo>
                  <a:lnTo>
                    <a:pt x="9" y="112"/>
                  </a:lnTo>
                  <a:lnTo>
                    <a:pt x="0" y="110"/>
                  </a:lnTo>
                  <a:lnTo>
                    <a:pt x="5" y="84"/>
                  </a:lnTo>
                  <a:lnTo>
                    <a:pt x="9" y="56"/>
                  </a:lnTo>
                  <a:lnTo>
                    <a:pt x="12" y="29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7" y="1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729" y="3401"/>
              <a:ext cx="50" cy="22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9" y="57"/>
                </a:cxn>
                <a:cxn ang="0">
                  <a:pos x="45" y="114"/>
                </a:cxn>
                <a:cxn ang="0">
                  <a:pos x="50" y="170"/>
                </a:cxn>
                <a:cxn ang="0">
                  <a:pos x="47" y="226"/>
                </a:cxn>
                <a:cxn ang="0">
                  <a:pos x="38" y="226"/>
                </a:cxn>
                <a:cxn ang="0">
                  <a:pos x="31" y="228"/>
                </a:cxn>
                <a:cxn ang="0">
                  <a:pos x="23" y="228"/>
                </a:cxn>
                <a:cxn ang="0">
                  <a:pos x="14" y="228"/>
                </a:cxn>
                <a:cxn ang="0">
                  <a:pos x="11" y="175"/>
                </a:cxn>
                <a:cxn ang="0">
                  <a:pos x="9" y="123"/>
                </a:cxn>
                <a:cxn ang="0">
                  <a:pos x="4" y="70"/>
                </a:cxn>
                <a:cxn ang="0">
                  <a:pos x="0" y="19"/>
                </a:cxn>
                <a:cxn ang="0">
                  <a:pos x="7" y="12"/>
                </a:cxn>
                <a:cxn ang="0">
                  <a:pos x="16" y="6"/>
                </a:cxn>
                <a:cxn ang="0">
                  <a:pos x="26" y="1"/>
                </a:cxn>
                <a:cxn ang="0">
                  <a:pos x="37" y="0"/>
                </a:cxn>
              </a:cxnLst>
              <a:rect l="0" t="0" r="r" b="b"/>
              <a:pathLst>
                <a:path w="50" h="228">
                  <a:moveTo>
                    <a:pt x="37" y="0"/>
                  </a:moveTo>
                  <a:lnTo>
                    <a:pt x="39" y="57"/>
                  </a:lnTo>
                  <a:lnTo>
                    <a:pt x="45" y="114"/>
                  </a:lnTo>
                  <a:lnTo>
                    <a:pt x="50" y="170"/>
                  </a:lnTo>
                  <a:lnTo>
                    <a:pt x="47" y="226"/>
                  </a:lnTo>
                  <a:lnTo>
                    <a:pt x="38" y="226"/>
                  </a:lnTo>
                  <a:lnTo>
                    <a:pt x="31" y="228"/>
                  </a:lnTo>
                  <a:lnTo>
                    <a:pt x="23" y="228"/>
                  </a:lnTo>
                  <a:lnTo>
                    <a:pt x="14" y="228"/>
                  </a:lnTo>
                  <a:lnTo>
                    <a:pt x="11" y="175"/>
                  </a:lnTo>
                  <a:lnTo>
                    <a:pt x="9" y="123"/>
                  </a:lnTo>
                  <a:lnTo>
                    <a:pt x="4" y="70"/>
                  </a:lnTo>
                  <a:lnTo>
                    <a:pt x="0" y="19"/>
                  </a:lnTo>
                  <a:lnTo>
                    <a:pt x="7" y="12"/>
                  </a:lnTo>
                  <a:lnTo>
                    <a:pt x="16" y="6"/>
                  </a:lnTo>
                  <a:lnTo>
                    <a:pt x="26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3622" y="3402"/>
              <a:ext cx="89" cy="128"/>
            </a:xfrm>
            <a:custGeom>
              <a:avLst/>
              <a:gdLst/>
              <a:ahLst/>
              <a:cxnLst>
                <a:cxn ang="0">
                  <a:pos x="90" y="8"/>
                </a:cxn>
                <a:cxn ang="0">
                  <a:pos x="88" y="37"/>
                </a:cxn>
                <a:cxn ang="0">
                  <a:pos x="84" y="68"/>
                </a:cxn>
                <a:cxn ang="0">
                  <a:pos x="78" y="99"/>
                </a:cxn>
                <a:cxn ang="0">
                  <a:pos x="72" y="128"/>
                </a:cxn>
                <a:cxn ang="0">
                  <a:pos x="65" y="127"/>
                </a:cxn>
                <a:cxn ang="0">
                  <a:pos x="59" y="125"/>
                </a:cxn>
                <a:cxn ang="0">
                  <a:pos x="53" y="124"/>
                </a:cxn>
                <a:cxn ang="0">
                  <a:pos x="47" y="127"/>
                </a:cxn>
                <a:cxn ang="0">
                  <a:pos x="41" y="124"/>
                </a:cxn>
                <a:cxn ang="0">
                  <a:pos x="32" y="122"/>
                </a:cxn>
                <a:cxn ang="0">
                  <a:pos x="23" y="121"/>
                </a:cxn>
                <a:cxn ang="0">
                  <a:pos x="16" y="121"/>
                </a:cxn>
                <a:cxn ang="0">
                  <a:pos x="9" y="119"/>
                </a:cxn>
                <a:cxn ang="0">
                  <a:pos x="3" y="116"/>
                </a:cxn>
                <a:cxn ang="0">
                  <a:pos x="0" y="112"/>
                </a:cxn>
                <a:cxn ang="0">
                  <a:pos x="0" y="103"/>
                </a:cxn>
                <a:cxn ang="0">
                  <a:pos x="3" y="77"/>
                </a:cxn>
                <a:cxn ang="0">
                  <a:pos x="7" y="52"/>
                </a:cxn>
                <a:cxn ang="0">
                  <a:pos x="13" y="27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3"/>
                </a:cxn>
                <a:cxn ang="0">
                  <a:pos x="51" y="3"/>
                </a:cxn>
                <a:cxn ang="0">
                  <a:pos x="62" y="3"/>
                </a:cxn>
                <a:cxn ang="0">
                  <a:pos x="71" y="3"/>
                </a:cxn>
                <a:cxn ang="0">
                  <a:pos x="81" y="6"/>
                </a:cxn>
                <a:cxn ang="0">
                  <a:pos x="90" y="8"/>
                </a:cxn>
              </a:cxnLst>
              <a:rect l="0" t="0" r="r" b="b"/>
              <a:pathLst>
                <a:path w="90" h="128">
                  <a:moveTo>
                    <a:pt x="90" y="8"/>
                  </a:moveTo>
                  <a:lnTo>
                    <a:pt x="88" y="37"/>
                  </a:lnTo>
                  <a:lnTo>
                    <a:pt x="84" y="68"/>
                  </a:lnTo>
                  <a:lnTo>
                    <a:pt x="78" y="99"/>
                  </a:lnTo>
                  <a:lnTo>
                    <a:pt x="72" y="128"/>
                  </a:lnTo>
                  <a:lnTo>
                    <a:pt x="65" y="127"/>
                  </a:lnTo>
                  <a:lnTo>
                    <a:pt x="59" y="125"/>
                  </a:lnTo>
                  <a:lnTo>
                    <a:pt x="53" y="124"/>
                  </a:lnTo>
                  <a:lnTo>
                    <a:pt x="47" y="127"/>
                  </a:lnTo>
                  <a:lnTo>
                    <a:pt x="41" y="124"/>
                  </a:lnTo>
                  <a:lnTo>
                    <a:pt x="32" y="122"/>
                  </a:lnTo>
                  <a:lnTo>
                    <a:pt x="23" y="121"/>
                  </a:lnTo>
                  <a:lnTo>
                    <a:pt x="16" y="121"/>
                  </a:lnTo>
                  <a:lnTo>
                    <a:pt x="9" y="119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3"/>
                  </a:lnTo>
                  <a:lnTo>
                    <a:pt x="3" y="77"/>
                  </a:lnTo>
                  <a:lnTo>
                    <a:pt x="7" y="52"/>
                  </a:lnTo>
                  <a:lnTo>
                    <a:pt x="13" y="27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3" y="3"/>
                  </a:lnTo>
                  <a:lnTo>
                    <a:pt x="51" y="3"/>
                  </a:lnTo>
                  <a:lnTo>
                    <a:pt x="62" y="3"/>
                  </a:lnTo>
                  <a:lnTo>
                    <a:pt x="71" y="3"/>
                  </a:lnTo>
                  <a:lnTo>
                    <a:pt x="81" y="6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904" y="3415"/>
              <a:ext cx="132" cy="30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30" y="28"/>
                </a:cxn>
                <a:cxn ang="0">
                  <a:pos x="38" y="50"/>
                </a:cxn>
                <a:cxn ang="0">
                  <a:pos x="47" y="74"/>
                </a:cxn>
                <a:cxn ang="0">
                  <a:pos x="56" y="96"/>
                </a:cxn>
                <a:cxn ang="0">
                  <a:pos x="65" y="120"/>
                </a:cxn>
                <a:cxn ang="0">
                  <a:pos x="74" y="142"/>
                </a:cxn>
                <a:cxn ang="0">
                  <a:pos x="83" y="165"/>
                </a:cxn>
                <a:cxn ang="0">
                  <a:pos x="91" y="187"/>
                </a:cxn>
                <a:cxn ang="0">
                  <a:pos x="100" y="217"/>
                </a:cxn>
                <a:cxn ang="0">
                  <a:pos x="112" y="243"/>
                </a:cxn>
                <a:cxn ang="0">
                  <a:pos x="125" y="270"/>
                </a:cxn>
                <a:cxn ang="0">
                  <a:pos x="133" y="297"/>
                </a:cxn>
                <a:cxn ang="0">
                  <a:pos x="125" y="300"/>
                </a:cxn>
                <a:cxn ang="0">
                  <a:pos x="118" y="305"/>
                </a:cxn>
                <a:cxn ang="0">
                  <a:pos x="111" y="306"/>
                </a:cxn>
                <a:cxn ang="0">
                  <a:pos x="102" y="308"/>
                </a:cxn>
                <a:cxn ang="0">
                  <a:pos x="88" y="271"/>
                </a:cxn>
                <a:cxn ang="0">
                  <a:pos x="75" y="234"/>
                </a:cxn>
                <a:cxn ang="0">
                  <a:pos x="62" y="197"/>
                </a:cxn>
                <a:cxn ang="0">
                  <a:pos x="49" y="161"/>
                </a:cxn>
                <a:cxn ang="0">
                  <a:pos x="35" y="122"/>
                </a:cxn>
                <a:cxn ang="0">
                  <a:pos x="24" y="86"/>
                </a:cxn>
                <a:cxn ang="0">
                  <a:pos x="10" y="48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2" y="5"/>
                </a:cxn>
              </a:cxnLst>
              <a:rect l="0" t="0" r="r" b="b"/>
              <a:pathLst>
                <a:path w="133" h="308">
                  <a:moveTo>
                    <a:pt x="22" y="5"/>
                  </a:moveTo>
                  <a:lnTo>
                    <a:pt x="30" y="28"/>
                  </a:lnTo>
                  <a:lnTo>
                    <a:pt x="38" y="50"/>
                  </a:lnTo>
                  <a:lnTo>
                    <a:pt x="47" y="74"/>
                  </a:lnTo>
                  <a:lnTo>
                    <a:pt x="56" y="96"/>
                  </a:lnTo>
                  <a:lnTo>
                    <a:pt x="65" y="120"/>
                  </a:lnTo>
                  <a:lnTo>
                    <a:pt x="74" y="142"/>
                  </a:lnTo>
                  <a:lnTo>
                    <a:pt x="83" y="165"/>
                  </a:lnTo>
                  <a:lnTo>
                    <a:pt x="91" y="187"/>
                  </a:lnTo>
                  <a:lnTo>
                    <a:pt x="100" y="217"/>
                  </a:lnTo>
                  <a:lnTo>
                    <a:pt x="112" y="243"/>
                  </a:lnTo>
                  <a:lnTo>
                    <a:pt x="125" y="270"/>
                  </a:lnTo>
                  <a:lnTo>
                    <a:pt x="133" y="297"/>
                  </a:lnTo>
                  <a:lnTo>
                    <a:pt x="125" y="300"/>
                  </a:lnTo>
                  <a:lnTo>
                    <a:pt x="118" y="305"/>
                  </a:lnTo>
                  <a:lnTo>
                    <a:pt x="111" y="306"/>
                  </a:lnTo>
                  <a:lnTo>
                    <a:pt x="102" y="308"/>
                  </a:lnTo>
                  <a:lnTo>
                    <a:pt x="88" y="271"/>
                  </a:lnTo>
                  <a:lnTo>
                    <a:pt x="75" y="234"/>
                  </a:lnTo>
                  <a:lnTo>
                    <a:pt x="62" y="197"/>
                  </a:lnTo>
                  <a:lnTo>
                    <a:pt x="49" y="161"/>
                  </a:lnTo>
                  <a:lnTo>
                    <a:pt x="35" y="122"/>
                  </a:lnTo>
                  <a:lnTo>
                    <a:pt x="24" y="86"/>
                  </a:lnTo>
                  <a:lnTo>
                    <a:pt x="10" y="48"/>
                  </a:lnTo>
                  <a:lnTo>
                    <a:pt x="0" y="9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735" y="3415"/>
              <a:ext cx="116" cy="150"/>
            </a:xfrm>
            <a:custGeom>
              <a:avLst/>
              <a:gdLst/>
              <a:ahLst/>
              <a:cxnLst>
                <a:cxn ang="0">
                  <a:pos x="106" y="15"/>
                </a:cxn>
                <a:cxn ang="0">
                  <a:pos x="109" y="17"/>
                </a:cxn>
                <a:cxn ang="0">
                  <a:pos x="111" y="18"/>
                </a:cxn>
                <a:cxn ang="0">
                  <a:pos x="114" y="21"/>
                </a:cxn>
                <a:cxn ang="0">
                  <a:pos x="116" y="21"/>
                </a:cxn>
                <a:cxn ang="0">
                  <a:pos x="111" y="53"/>
                </a:cxn>
                <a:cxn ang="0">
                  <a:pos x="106" y="86"/>
                </a:cxn>
                <a:cxn ang="0">
                  <a:pos x="100" y="118"/>
                </a:cxn>
                <a:cxn ang="0">
                  <a:pos x="96" y="150"/>
                </a:cxn>
                <a:cxn ang="0">
                  <a:pos x="84" y="149"/>
                </a:cxn>
                <a:cxn ang="0">
                  <a:pos x="72" y="146"/>
                </a:cxn>
                <a:cxn ang="0">
                  <a:pos x="61" y="145"/>
                </a:cxn>
                <a:cxn ang="0">
                  <a:pos x="49" y="142"/>
                </a:cxn>
                <a:cxn ang="0">
                  <a:pos x="37" y="139"/>
                </a:cxn>
                <a:cxn ang="0">
                  <a:pos x="25" y="136"/>
                </a:cxn>
                <a:cxn ang="0">
                  <a:pos x="13" y="134"/>
                </a:cxn>
                <a:cxn ang="0">
                  <a:pos x="0" y="131"/>
                </a:cxn>
                <a:cxn ang="0">
                  <a:pos x="2" y="99"/>
                </a:cxn>
                <a:cxn ang="0">
                  <a:pos x="5" y="65"/>
                </a:cxn>
                <a:cxn ang="0">
                  <a:pos x="9" y="33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39" y="2"/>
                </a:cxn>
                <a:cxn ang="0">
                  <a:pos x="50" y="3"/>
                </a:cxn>
                <a:cxn ang="0">
                  <a:pos x="62" y="5"/>
                </a:cxn>
                <a:cxn ang="0">
                  <a:pos x="72" y="8"/>
                </a:cxn>
                <a:cxn ang="0">
                  <a:pos x="84" y="9"/>
                </a:cxn>
                <a:cxn ang="0">
                  <a:pos x="94" y="12"/>
                </a:cxn>
                <a:cxn ang="0">
                  <a:pos x="106" y="15"/>
                </a:cxn>
              </a:cxnLst>
              <a:rect l="0" t="0" r="r" b="b"/>
              <a:pathLst>
                <a:path w="116" h="150">
                  <a:moveTo>
                    <a:pt x="106" y="15"/>
                  </a:moveTo>
                  <a:lnTo>
                    <a:pt x="109" y="17"/>
                  </a:lnTo>
                  <a:lnTo>
                    <a:pt x="111" y="18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1" y="53"/>
                  </a:lnTo>
                  <a:lnTo>
                    <a:pt x="106" y="86"/>
                  </a:lnTo>
                  <a:lnTo>
                    <a:pt x="100" y="118"/>
                  </a:lnTo>
                  <a:lnTo>
                    <a:pt x="96" y="150"/>
                  </a:lnTo>
                  <a:lnTo>
                    <a:pt x="84" y="149"/>
                  </a:lnTo>
                  <a:lnTo>
                    <a:pt x="72" y="146"/>
                  </a:lnTo>
                  <a:lnTo>
                    <a:pt x="61" y="145"/>
                  </a:lnTo>
                  <a:lnTo>
                    <a:pt x="49" y="142"/>
                  </a:lnTo>
                  <a:lnTo>
                    <a:pt x="37" y="139"/>
                  </a:lnTo>
                  <a:lnTo>
                    <a:pt x="25" y="136"/>
                  </a:lnTo>
                  <a:lnTo>
                    <a:pt x="13" y="134"/>
                  </a:lnTo>
                  <a:lnTo>
                    <a:pt x="0" y="131"/>
                  </a:lnTo>
                  <a:lnTo>
                    <a:pt x="2" y="99"/>
                  </a:lnTo>
                  <a:lnTo>
                    <a:pt x="5" y="65"/>
                  </a:lnTo>
                  <a:lnTo>
                    <a:pt x="9" y="33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39" y="2"/>
                  </a:lnTo>
                  <a:lnTo>
                    <a:pt x="50" y="3"/>
                  </a:lnTo>
                  <a:lnTo>
                    <a:pt x="62" y="5"/>
                  </a:lnTo>
                  <a:lnTo>
                    <a:pt x="72" y="8"/>
                  </a:lnTo>
                  <a:lnTo>
                    <a:pt x="84" y="9"/>
                  </a:lnTo>
                  <a:lnTo>
                    <a:pt x="94" y="12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907" y="3421"/>
              <a:ext cx="48" cy="208"/>
            </a:xfrm>
            <a:custGeom>
              <a:avLst/>
              <a:gdLst/>
              <a:ahLst/>
              <a:cxnLst>
                <a:cxn ang="0">
                  <a:pos x="47" y="17"/>
                </a:cxn>
                <a:cxn ang="0">
                  <a:pos x="47" y="65"/>
                </a:cxn>
                <a:cxn ang="0">
                  <a:pos x="46" y="112"/>
                </a:cxn>
                <a:cxn ang="0">
                  <a:pos x="43" y="161"/>
                </a:cxn>
                <a:cxn ang="0">
                  <a:pos x="40" y="208"/>
                </a:cxn>
                <a:cxn ang="0">
                  <a:pos x="0" y="208"/>
                </a:cxn>
                <a:cxn ang="0">
                  <a:pos x="0" y="102"/>
                </a:cxn>
                <a:cxn ang="0">
                  <a:pos x="3" y="77"/>
                </a:cxn>
                <a:cxn ang="0">
                  <a:pos x="5" y="52"/>
                </a:cxn>
                <a:cxn ang="0">
                  <a:pos x="6" y="25"/>
                </a:cxn>
                <a:cxn ang="0">
                  <a:pos x="11" y="0"/>
                </a:cxn>
                <a:cxn ang="0">
                  <a:pos x="21" y="3"/>
                </a:cxn>
                <a:cxn ang="0">
                  <a:pos x="31" y="6"/>
                </a:cxn>
                <a:cxn ang="0">
                  <a:pos x="40" y="11"/>
                </a:cxn>
                <a:cxn ang="0">
                  <a:pos x="47" y="17"/>
                </a:cxn>
              </a:cxnLst>
              <a:rect l="0" t="0" r="r" b="b"/>
              <a:pathLst>
                <a:path w="47" h="208">
                  <a:moveTo>
                    <a:pt x="47" y="17"/>
                  </a:moveTo>
                  <a:lnTo>
                    <a:pt x="47" y="65"/>
                  </a:lnTo>
                  <a:lnTo>
                    <a:pt x="46" y="112"/>
                  </a:lnTo>
                  <a:lnTo>
                    <a:pt x="43" y="161"/>
                  </a:lnTo>
                  <a:lnTo>
                    <a:pt x="40" y="208"/>
                  </a:lnTo>
                  <a:lnTo>
                    <a:pt x="0" y="208"/>
                  </a:lnTo>
                  <a:lnTo>
                    <a:pt x="0" y="102"/>
                  </a:lnTo>
                  <a:lnTo>
                    <a:pt x="3" y="77"/>
                  </a:lnTo>
                  <a:lnTo>
                    <a:pt x="5" y="52"/>
                  </a:lnTo>
                  <a:lnTo>
                    <a:pt x="6" y="25"/>
                  </a:lnTo>
                  <a:lnTo>
                    <a:pt x="11" y="0"/>
                  </a:lnTo>
                  <a:lnTo>
                    <a:pt x="21" y="3"/>
                  </a:lnTo>
                  <a:lnTo>
                    <a:pt x="31" y="6"/>
                  </a:lnTo>
                  <a:lnTo>
                    <a:pt x="40" y="11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1769" y="3442"/>
              <a:ext cx="56" cy="47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26"/>
                </a:cxn>
                <a:cxn ang="0">
                  <a:pos x="55" y="34"/>
                </a:cxn>
                <a:cxn ang="0">
                  <a:pos x="52" y="40"/>
                </a:cxn>
                <a:cxn ang="0">
                  <a:pos x="46" y="44"/>
                </a:cxn>
                <a:cxn ang="0">
                  <a:pos x="37" y="44"/>
                </a:cxn>
                <a:cxn ang="0">
                  <a:pos x="28" y="46"/>
                </a:cxn>
                <a:cxn ang="0">
                  <a:pos x="19" y="46"/>
                </a:cxn>
                <a:cxn ang="0">
                  <a:pos x="11" y="43"/>
                </a:cxn>
                <a:cxn ang="0">
                  <a:pos x="5" y="37"/>
                </a:cxn>
                <a:cxn ang="0">
                  <a:pos x="2" y="28"/>
                </a:cxn>
                <a:cxn ang="0">
                  <a:pos x="0" y="19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1"/>
                </a:cxn>
                <a:cxn ang="0">
                  <a:pos x="18" y="0"/>
                </a:cxn>
                <a:cxn ang="0">
                  <a:pos x="30" y="1"/>
                </a:cxn>
                <a:cxn ang="0">
                  <a:pos x="40" y="3"/>
                </a:cxn>
                <a:cxn ang="0">
                  <a:pos x="49" y="9"/>
                </a:cxn>
                <a:cxn ang="0">
                  <a:pos x="55" y="19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lnTo>
                    <a:pt x="55" y="26"/>
                  </a:lnTo>
                  <a:lnTo>
                    <a:pt x="55" y="34"/>
                  </a:lnTo>
                  <a:lnTo>
                    <a:pt x="52" y="40"/>
                  </a:lnTo>
                  <a:lnTo>
                    <a:pt x="46" y="44"/>
                  </a:lnTo>
                  <a:lnTo>
                    <a:pt x="37" y="44"/>
                  </a:lnTo>
                  <a:lnTo>
                    <a:pt x="28" y="46"/>
                  </a:lnTo>
                  <a:lnTo>
                    <a:pt x="19" y="46"/>
                  </a:lnTo>
                  <a:lnTo>
                    <a:pt x="11" y="43"/>
                  </a:lnTo>
                  <a:lnTo>
                    <a:pt x="5" y="37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5" y="7"/>
                  </a:lnTo>
                  <a:lnTo>
                    <a:pt x="9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30" y="1"/>
                  </a:lnTo>
                  <a:lnTo>
                    <a:pt x="40" y="3"/>
                  </a:lnTo>
                  <a:lnTo>
                    <a:pt x="49" y="9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3860" y="3447"/>
              <a:ext cx="82" cy="138"/>
            </a:xfrm>
            <a:custGeom>
              <a:avLst/>
              <a:gdLst/>
              <a:ahLst/>
              <a:cxnLst>
                <a:cxn ang="0">
                  <a:pos x="81" y="22"/>
                </a:cxn>
                <a:cxn ang="0">
                  <a:pos x="75" y="51"/>
                </a:cxn>
                <a:cxn ang="0">
                  <a:pos x="69" y="81"/>
                </a:cxn>
                <a:cxn ang="0">
                  <a:pos x="64" y="110"/>
                </a:cxn>
                <a:cxn ang="0">
                  <a:pos x="58" y="139"/>
                </a:cxn>
                <a:cxn ang="0">
                  <a:pos x="50" y="138"/>
                </a:cxn>
                <a:cxn ang="0">
                  <a:pos x="43" y="137"/>
                </a:cxn>
                <a:cxn ang="0">
                  <a:pos x="36" y="135"/>
                </a:cxn>
                <a:cxn ang="0">
                  <a:pos x="30" y="134"/>
                </a:cxn>
                <a:cxn ang="0">
                  <a:pos x="22" y="132"/>
                </a:cxn>
                <a:cxn ang="0">
                  <a:pos x="15" y="131"/>
                </a:cxn>
                <a:cxn ang="0">
                  <a:pos x="8" y="128"/>
                </a:cxn>
                <a:cxn ang="0">
                  <a:pos x="0" y="126"/>
                </a:cxn>
                <a:cxn ang="0">
                  <a:pos x="3" y="95"/>
                </a:cxn>
                <a:cxn ang="0">
                  <a:pos x="9" y="64"/>
                </a:cxn>
                <a:cxn ang="0">
                  <a:pos x="15" y="34"/>
                </a:cxn>
                <a:cxn ang="0">
                  <a:pos x="19" y="3"/>
                </a:cxn>
                <a:cxn ang="0">
                  <a:pos x="27" y="0"/>
                </a:cxn>
                <a:cxn ang="0">
                  <a:pos x="34" y="1"/>
                </a:cxn>
                <a:cxn ang="0">
                  <a:pos x="42" y="4"/>
                </a:cxn>
                <a:cxn ang="0">
                  <a:pos x="49" y="7"/>
                </a:cxn>
                <a:cxn ang="0">
                  <a:pos x="81" y="22"/>
                </a:cxn>
              </a:cxnLst>
              <a:rect l="0" t="0" r="r" b="b"/>
              <a:pathLst>
                <a:path w="81" h="139">
                  <a:moveTo>
                    <a:pt x="81" y="22"/>
                  </a:moveTo>
                  <a:lnTo>
                    <a:pt x="75" y="51"/>
                  </a:lnTo>
                  <a:lnTo>
                    <a:pt x="69" y="81"/>
                  </a:lnTo>
                  <a:lnTo>
                    <a:pt x="64" y="110"/>
                  </a:lnTo>
                  <a:lnTo>
                    <a:pt x="58" y="139"/>
                  </a:lnTo>
                  <a:lnTo>
                    <a:pt x="50" y="138"/>
                  </a:lnTo>
                  <a:lnTo>
                    <a:pt x="43" y="137"/>
                  </a:lnTo>
                  <a:lnTo>
                    <a:pt x="36" y="135"/>
                  </a:lnTo>
                  <a:lnTo>
                    <a:pt x="30" y="134"/>
                  </a:lnTo>
                  <a:lnTo>
                    <a:pt x="22" y="132"/>
                  </a:lnTo>
                  <a:lnTo>
                    <a:pt x="15" y="131"/>
                  </a:lnTo>
                  <a:lnTo>
                    <a:pt x="8" y="128"/>
                  </a:lnTo>
                  <a:lnTo>
                    <a:pt x="0" y="126"/>
                  </a:lnTo>
                  <a:lnTo>
                    <a:pt x="3" y="95"/>
                  </a:lnTo>
                  <a:lnTo>
                    <a:pt x="9" y="64"/>
                  </a:lnTo>
                  <a:lnTo>
                    <a:pt x="15" y="34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4" y="1"/>
                  </a:lnTo>
                  <a:lnTo>
                    <a:pt x="42" y="4"/>
                  </a:lnTo>
                  <a:lnTo>
                    <a:pt x="49" y="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2611" y="3467"/>
              <a:ext cx="41" cy="1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3" y="41"/>
                </a:cxn>
                <a:cxn ang="0">
                  <a:pos x="36" y="81"/>
                </a:cxn>
                <a:cxn ang="0">
                  <a:pos x="39" y="120"/>
                </a:cxn>
                <a:cxn ang="0">
                  <a:pos x="42" y="162"/>
                </a:cxn>
                <a:cxn ang="0">
                  <a:pos x="37" y="165"/>
                </a:cxn>
                <a:cxn ang="0">
                  <a:pos x="31" y="165"/>
                </a:cxn>
                <a:cxn ang="0">
                  <a:pos x="25" y="166"/>
                </a:cxn>
                <a:cxn ang="0">
                  <a:pos x="21" y="165"/>
                </a:cxn>
                <a:cxn ang="0">
                  <a:pos x="9" y="138"/>
                </a:cxn>
                <a:cxn ang="0">
                  <a:pos x="5" y="110"/>
                </a:cxn>
                <a:cxn ang="0">
                  <a:pos x="3" y="82"/>
                </a:cxn>
                <a:cxn ang="0">
                  <a:pos x="0" y="51"/>
                </a:cxn>
                <a:cxn ang="0">
                  <a:pos x="0" y="15"/>
                </a:cxn>
                <a:cxn ang="0">
                  <a:pos x="8" y="10"/>
                </a:cxn>
                <a:cxn ang="0">
                  <a:pos x="15" y="7"/>
                </a:cxn>
                <a:cxn ang="0">
                  <a:pos x="21" y="3"/>
                </a:cxn>
                <a:cxn ang="0">
                  <a:pos x="30" y="0"/>
                </a:cxn>
              </a:cxnLst>
              <a:rect l="0" t="0" r="r" b="b"/>
              <a:pathLst>
                <a:path w="42" h="166">
                  <a:moveTo>
                    <a:pt x="30" y="0"/>
                  </a:moveTo>
                  <a:lnTo>
                    <a:pt x="33" y="41"/>
                  </a:lnTo>
                  <a:lnTo>
                    <a:pt x="36" y="81"/>
                  </a:lnTo>
                  <a:lnTo>
                    <a:pt x="39" y="120"/>
                  </a:lnTo>
                  <a:lnTo>
                    <a:pt x="42" y="162"/>
                  </a:lnTo>
                  <a:lnTo>
                    <a:pt x="37" y="165"/>
                  </a:lnTo>
                  <a:lnTo>
                    <a:pt x="31" y="165"/>
                  </a:lnTo>
                  <a:lnTo>
                    <a:pt x="25" y="166"/>
                  </a:lnTo>
                  <a:lnTo>
                    <a:pt x="21" y="165"/>
                  </a:lnTo>
                  <a:lnTo>
                    <a:pt x="9" y="138"/>
                  </a:lnTo>
                  <a:lnTo>
                    <a:pt x="5" y="110"/>
                  </a:lnTo>
                  <a:lnTo>
                    <a:pt x="3" y="82"/>
                  </a:lnTo>
                  <a:lnTo>
                    <a:pt x="0" y="51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3033" y="3471"/>
              <a:ext cx="47" cy="164"/>
            </a:xfrm>
            <a:custGeom>
              <a:avLst/>
              <a:gdLst/>
              <a:ahLst/>
              <a:cxnLst>
                <a:cxn ang="0">
                  <a:pos x="47" y="21"/>
                </a:cxn>
                <a:cxn ang="0">
                  <a:pos x="46" y="56"/>
                </a:cxn>
                <a:cxn ang="0">
                  <a:pos x="47" y="91"/>
                </a:cxn>
                <a:cxn ang="0">
                  <a:pos x="44" y="127"/>
                </a:cxn>
                <a:cxn ang="0">
                  <a:pos x="39" y="161"/>
                </a:cxn>
                <a:cxn ang="0">
                  <a:pos x="28" y="164"/>
                </a:cxn>
                <a:cxn ang="0">
                  <a:pos x="19" y="162"/>
                </a:cxn>
                <a:cxn ang="0">
                  <a:pos x="11" y="162"/>
                </a:cxn>
                <a:cxn ang="0">
                  <a:pos x="0" y="161"/>
                </a:cxn>
                <a:cxn ang="0">
                  <a:pos x="3" y="119"/>
                </a:cxn>
                <a:cxn ang="0">
                  <a:pos x="5" y="80"/>
                </a:cxn>
                <a:cxn ang="0">
                  <a:pos x="6" y="40"/>
                </a:cxn>
                <a:cxn ang="0">
                  <a:pos x="11" y="0"/>
                </a:cxn>
                <a:cxn ang="0">
                  <a:pos x="19" y="5"/>
                </a:cxn>
                <a:cxn ang="0">
                  <a:pos x="30" y="9"/>
                </a:cxn>
                <a:cxn ang="0">
                  <a:pos x="40" y="14"/>
                </a:cxn>
                <a:cxn ang="0">
                  <a:pos x="47" y="21"/>
                </a:cxn>
              </a:cxnLst>
              <a:rect l="0" t="0" r="r" b="b"/>
              <a:pathLst>
                <a:path w="47" h="164">
                  <a:moveTo>
                    <a:pt x="47" y="21"/>
                  </a:moveTo>
                  <a:lnTo>
                    <a:pt x="46" y="56"/>
                  </a:lnTo>
                  <a:lnTo>
                    <a:pt x="47" y="91"/>
                  </a:lnTo>
                  <a:lnTo>
                    <a:pt x="44" y="127"/>
                  </a:lnTo>
                  <a:lnTo>
                    <a:pt x="39" y="161"/>
                  </a:lnTo>
                  <a:lnTo>
                    <a:pt x="28" y="164"/>
                  </a:lnTo>
                  <a:lnTo>
                    <a:pt x="19" y="162"/>
                  </a:lnTo>
                  <a:lnTo>
                    <a:pt x="11" y="162"/>
                  </a:lnTo>
                  <a:lnTo>
                    <a:pt x="0" y="161"/>
                  </a:lnTo>
                  <a:lnTo>
                    <a:pt x="3" y="119"/>
                  </a:lnTo>
                  <a:lnTo>
                    <a:pt x="5" y="80"/>
                  </a:lnTo>
                  <a:lnTo>
                    <a:pt x="6" y="40"/>
                  </a:lnTo>
                  <a:lnTo>
                    <a:pt x="11" y="0"/>
                  </a:lnTo>
                  <a:lnTo>
                    <a:pt x="19" y="5"/>
                  </a:lnTo>
                  <a:lnTo>
                    <a:pt x="30" y="9"/>
                  </a:lnTo>
                  <a:lnTo>
                    <a:pt x="40" y="14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649" y="3483"/>
              <a:ext cx="142" cy="31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35"/>
                </a:cxn>
                <a:cxn ang="0">
                  <a:pos x="54" y="70"/>
                </a:cxn>
                <a:cxn ang="0">
                  <a:pos x="67" y="105"/>
                </a:cxn>
                <a:cxn ang="0">
                  <a:pos x="81" y="141"/>
                </a:cxn>
                <a:cxn ang="0">
                  <a:pos x="94" y="176"/>
                </a:cxn>
                <a:cxn ang="0">
                  <a:pos x="107" y="211"/>
                </a:cxn>
                <a:cxn ang="0">
                  <a:pos x="122" y="245"/>
                </a:cxn>
                <a:cxn ang="0">
                  <a:pos x="136" y="279"/>
                </a:cxn>
                <a:cxn ang="0">
                  <a:pos x="138" y="286"/>
                </a:cxn>
                <a:cxn ang="0">
                  <a:pos x="141" y="292"/>
                </a:cxn>
                <a:cxn ang="0">
                  <a:pos x="142" y="300"/>
                </a:cxn>
                <a:cxn ang="0">
                  <a:pos x="141" y="305"/>
                </a:cxn>
                <a:cxn ang="0">
                  <a:pos x="134" y="308"/>
                </a:cxn>
                <a:cxn ang="0">
                  <a:pos x="126" y="311"/>
                </a:cxn>
                <a:cxn ang="0">
                  <a:pos x="119" y="313"/>
                </a:cxn>
                <a:cxn ang="0">
                  <a:pos x="111" y="313"/>
                </a:cxn>
                <a:cxn ang="0">
                  <a:pos x="103" y="286"/>
                </a:cxn>
                <a:cxn ang="0">
                  <a:pos x="91" y="261"/>
                </a:cxn>
                <a:cxn ang="0">
                  <a:pos x="81" y="235"/>
                </a:cxn>
                <a:cxn ang="0">
                  <a:pos x="70" y="210"/>
                </a:cxn>
                <a:cxn ang="0">
                  <a:pos x="61" y="185"/>
                </a:cxn>
                <a:cxn ang="0">
                  <a:pos x="53" y="161"/>
                </a:cxn>
                <a:cxn ang="0">
                  <a:pos x="42" y="136"/>
                </a:cxn>
                <a:cxn ang="0">
                  <a:pos x="33" y="111"/>
                </a:cxn>
                <a:cxn ang="0">
                  <a:pos x="25" y="88"/>
                </a:cxn>
                <a:cxn ang="0">
                  <a:pos x="14" y="63"/>
                </a:cxn>
                <a:cxn ang="0">
                  <a:pos x="7" y="36"/>
                </a:cxn>
                <a:cxn ang="0">
                  <a:pos x="0" y="11"/>
                </a:cxn>
                <a:cxn ang="0">
                  <a:pos x="7" y="7"/>
                </a:cxn>
                <a:cxn ang="0">
                  <a:pos x="14" y="3"/>
                </a:cxn>
                <a:cxn ang="0">
                  <a:pos x="22" y="1"/>
                </a:cxn>
                <a:cxn ang="0">
                  <a:pos x="29" y="0"/>
                </a:cxn>
              </a:cxnLst>
              <a:rect l="0" t="0" r="r" b="b"/>
              <a:pathLst>
                <a:path w="142" h="313">
                  <a:moveTo>
                    <a:pt x="29" y="0"/>
                  </a:moveTo>
                  <a:lnTo>
                    <a:pt x="42" y="35"/>
                  </a:lnTo>
                  <a:lnTo>
                    <a:pt x="54" y="70"/>
                  </a:lnTo>
                  <a:lnTo>
                    <a:pt x="67" y="105"/>
                  </a:lnTo>
                  <a:lnTo>
                    <a:pt x="81" y="141"/>
                  </a:lnTo>
                  <a:lnTo>
                    <a:pt x="94" y="176"/>
                  </a:lnTo>
                  <a:lnTo>
                    <a:pt x="107" y="211"/>
                  </a:lnTo>
                  <a:lnTo>
                    <a:pt x="122" y="245"/>
                  </a:lnTo>
                  <a:lnTo>
                    <a:pt x="136" y="279"/>
                  </a:lnTo>
                  <a:lnTo>
                    <a:pt x="138" y="286"/>
                  </a:lnTo>
                  <a:lnTo>
                    <a:pt x="141" y="292"/>
                  </a:lnTo>
                  <a:lnTo>
                    <a:pt x="142" y="300"/>
                  </a:lnTo>
                  <a:lnTo>
                    <a:pt x="141" y="305"/>
                  </a:lnTo>
                  <a:lnTo>
                    <a:pt x="134" y="308"/>
                  </a:lnTo>
                  <a:lnTo>
                    <a:pt x="126" y="311"/>
                  </a:lnTo>
                  <a:lnTo>
                    <a:pt x="119" y="313"/>
                  </a:lnTo>
                  <a:lnTo>
                    <a:pt x="111" y="313"/>
                  </a:lnTo>
                  <a:lnTo>
                    <a:pt x="103" y="286"/>
                  </a:lnTo>
                  <a:lnTo>
                    <a:pt x="91" y="261"/>
                  </a:lnTo>
                  <a:lnTo>
                    <a:pt x="81" y="235"/>
                  </a:lnTo>
                  <a:lnTo>
                    <a:pt x="70" y="210"/>
                  </a:lnTo>
                  <a:lnTo>
                    <a:pt x="61" y="185"/>
                  </a:lnTo>
                  <a:lnTo>
                    <a:pt x="53" y="161"/>
                  </a:lnTo>
                  <a:lnTo>
                    <a:pt x="42" y="136"/>
                  </a:lnTo>
                  <a:lnTo>
                    <a:pt x="33" y="111"/>
                  </a:lnTo>
                  <a:lnTo>
                    <a:pt x="25" y="88"/>
                  </a:lnTo>
                  <a:lnTo>
                    <a:pt x="14" y="63"/>
                  </a:lnTo>
                  <a:lnTo>
                    <a:pt x="7" y="36"/>
                  </a:lnTo>
                  <a:lnTo>
                    <a:pt x="0" y="11"/>
                  </a:lnTo>
                  <a:lnTo>
                    <a:pt x="7" y="7"/>
                  </a:lnTo>
                  <a:lnTo>
                    <a:pt x="14" y="3"/>
                  </a:lnTo>
                  <a:lnTo>
                    <a:pt x="22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3126" y="3483"/>
              <a:ext cx="38" cy="150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5" y="43"/>
                </a:cxn>
                <a:cxn ang="0">
                  <a:pos x="32" y="75"/>
                </a:cxn>
                <a:cxn ang="0">
                  <a:pos x="28" y="109"/>
                </a:cxn>
                <a:cxn ang="0">
                  <a:pos x="25" y="143"/>
                </a:cxn>
                <a:cxn ang="0">
                  <a:pos x="21" y="146"/>
                </a:cxn>
                <a:cxn ang="0">
                  <a:pos x="15" y="147"/>
                </a:cxn>
                <a:cxn ang="0">
                  <a:pos x="7" y="149"/>
                </a:cxn>
                <a:cxn ang="0">
                  <a:pos x="0" y="147"/>
                </a:cxn>
                <a:cxn ang="0">
                  <a:pos x="1" y="110"/>
                </a:cxn>
                <a:cxn ang="0">
                  <a:pos x="3" y="75"/>
                </a:cxn>
                <a:cxn ang="0">
                  <a:pos x="6" y="40"/>
                </a:cxn>
                <a:cxn ang="0">
                  <a:pos x="10" y="3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7" y="3"/>
                </a:cxn>
                <a:cxn ang="0">
                  <a:pos x="38" y="9"/>
                </a:cxn>
              </a:cxnLst>
              <a:rect l="0" t="0" r="r" b="b"/>
              <a:pathLst>
                <a:path w="38" h="149">
                  <a:moveTo>
                    <a:pt x="38" y="9"/>
                  </a:moveTo>
                  <a:lnTo>
                    <a:pt x="35" y="43"/>
                  </a:lnTo>
                  <a:lnTo>
                    <a:pt x="32" y="75"/>
                  </a:lnTo>
                  <a:lnTo>
                    <a:pt x="28" y="109"/>
                  </a:lnTo>
                  <a:lnTo>
                    <a:pt x="25" y="143"/>
                  </a:lnTo>
                  <a:lnTo>
                    <a:pt x="21" y="146"/>
                  </a:lnTo>
                  <a:lnTo>
                    <a:pt x="15" y="147"/>
                  </a:lnTo>
                  <a:lnTo>
                    <a:pt x="7" y="149"/>
                  </a:lnTo>
                  <a:lnTo>
                    <a:pt x="0" y="147"/>
                  </a:lnTo>
                  <a:lnTo>
                    <a:pt x="1" y="110"/>
                  </a:lnTo>
                  <a:lnTo>
                    <a:pt x="3" y="75"/>
                  </a:lnTo>
                  <a:lnTo>
                    <a:pt x="6" y="40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7" y="3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3186" y="3490"/>
              <a:ext cx="42" cy="145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38" y="42"/>
                </a:cxn>
                <a:cxn ang="0">
                  <a:pos x="34" y="77"/>
                </a:cxn>
                <a:cxn ang="0">
                  <a:pos x="29" y="111"/>
                </a:cxn>
                <a:cxn ang="0">
                  <a:pos x="22" y="146"/>
                </a:cxn>
                <a:cxn ang="0">
                  <a:pos x="16" y="146"/>
                </a:cxn>
                <a:cxn ang="0">
                  <a:pos x="12" y="146"/>
                </a:cxn>
                <a:cxn ang="0">
                  <a:pos x="6" y="146"/>
                </a:cxn>
                <a:cxn ang="0">
                  <a:pos x="0" y="146"/>
                </a:cxn>
                <a:cxn ang="0">
                  <a:pos x="1" y="109"/>
                </a:cxn>
                <a:cxn ang="0">
                  <a:pos x="3" y="72"/>
                </a:cxn>
                <a:cxn ang="0">
                  <a:pos x="6" y="37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5" y="2"/>
                </a:cxn>
                <a:cxn ang="0">
                  <a:pos x="43" y="6"/>
                </a:cxn>
              </a:cxnLst>
              <a:rect l="0" t="0" r="r" b="b"/>
              <a:pathLst>
                <a:path w="43" h="146">
                  <a:moveTo>
                    <a:pt x="43" y="6"/>
                  </a:moveTo>
                  <a:lnTo>
                    <a:pt x="38" y="42"/>
                  </a:lnTo>
                  <a:lnTo>
                    <a:pt x="34" y="77"/>
                  </a:lnTo>
                  <a:lnTo>
                    <a:pt x="29" y="111"/>
                  </a:lnTo>
                  <a:lnTo>
                    <a:pt x="22" y="146"/>
                  </a:lnTo>
                  <a:lnTo>
                    <a:pt x="16" y="146"/>
                  </a:lnTo>
                  <a:lnTo>
                    <a:pt x="12" y="146"/>
                  </a:lnTo>
                  <a:lnTo>
                    <a:pt x="6" y="146"/>
                  </a:lnTo>
                  <a:lnTo>
                    <a:pt x="0" y="146"/>
                  </a:lnTo>
                  <a:lnTo>
                    <a:pt x="1" y="109"/>
                  </a:lnTo>
                  <a:lnTo>
                    <a:pt x="3" y="72"/>
                  </a:lnTo>
                  <a:lnTo>
                    <a:pt x="6" y="37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474" y="3500"/>
              <a:ext cx="60" cy="135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8" y="42"/>
                </a:cxn>
                <a:cxn ang="0">
                  <a:pos x="53" y="70"/>
                </a:cxn>
                <a:cxn ang="0">
                  <a:pos x="56" y="100"/>
                </a:cxn>
                <a:cxn ang="0">
                  <a:pos x="60" y="129"/>
                </a:cxn>
                <a:cxn ang="0">
                  <a:pos x="54" y="131"/>
                </a:cxn>
                <a:cxn ang="0">
                  <a:pos x="50" y="131"/>
                </a:cxn>
                <a:cxn ang="0">
                  <a:pos x="45" y="131"/>
                </a:cxn>
                <a:cxn ang="0">
                  <a:pos x="39" y="131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4"/>
                </a:cxn>
                <a:cxn ang="0">
                  <a:pos x="14" y="134"/>
                </a:cxn>
                <a:cxn ang="0">
                  <a:pos x="13" y="117"/>
                </a:cxn>
                <a:cxn ang="0">
                  <a:pos x="10" y="100"/>
                </a:cxn>
                <a:cxn ang="0">
                  <a:pos x="8" y="84"/>
                </a:cxn>
                <a:cxn ang="0">
                  <a:pos x="4" y="67"/>
                </a:cxn>
                <a:cxn ang="0">
                  <a:pos x="4" y="53"/>
                </a:cxn>
                <a:cxn ang="0">
                  <a:pos x="3" y="36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19" y="1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39" y="3"/>
                </a:cxn>
                <a:cxn ang="0">
                  <a:pos x="42" y="6"/>
                </a:cxn>
                <a:cxn ang="0">
                  <a:pos x="45" y="13"/>
                </a:cxn>
              </a:cxnLst>
              <a:rect l="0" t="0" r="r" b="b"/>
              <a:pathLst>
                <a:path w="60" h="134">
                  <a:moveTo>
                    <a:pt x="45" y="13"/>
                  </a:moveTo>
                  <a:lnTo>
                    <a:pt x="48" y="42"/>
                  </a:lnTo>
                  <a:lnTo>
                    <a:pt x="53" y="70"/>
                  </a:lnTo>
                  <a:lnTo>
                    <a:pt x="56" y="100"/>
                  </a:lnTo>
                  <a:lnTo>
                    <a:pt x="60" y="129"/>
                  </a:lnTo>
                  <a:lnTo>
                    <a:pt x="54" y="131"/>
                  </a:lnTo>
                  <a:lnTo>
                    <a:pt x="50" y="131"/>
                  </a:lnTo>
                  <a:lnTo>
                    <a:pt x="45" y="131"/>
                  </a:lnTo>
                  <a:lnTo>
                    <a:pt x="39" y="131"/>
                  </a:lnTo>
                  <a:lnTo>
                    <a:pt x="34" y="132"/>
                  </a:lnTo>
                  <a:lnTo>
                    <a:pt x="26" y="134"/>
                  </a:lnTo>
                  <a:lnTo>
                    <a:pt x="20" y="134"/>
                  </a:lnTo>
                  <a:lnTo>
                    <a:pt x="14" y="134"/>
                  </a:lnTo>
                  <a:lnTo>
                    <a:pt x="13" y="117"/>
                  </a:lnTo>
                  <a:lnTo>
                    <a:pt x="10" y="100"/>
                  </a:lnTo>
                  <a:lnTo>
                    <a:pt x="8" y="84"/>
                  </a:lnTo>
                  <a:lnTo>
                    <a:pt x="4" y="67"/>
                  </a:lnTo>
                  <a:lnTo>
                    <a:pt x="4" y="53"/>
                  </a:lnTo>
                  <a:lnTo>
                    <a:pt x="3" y="36"/>
                  </a:lnTo>
                  <a:lnTo>
                    <a:pt x="0" y="22"/>
                  </a:lnTo>
                  <a:lnTo>
                    <a:pt x="0" y="6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3"/>
                  </a:lnTo>
                  <a:lnTo>
                    <a:pt x="42" y="6"/>
                  </a:lnTo>
                  <a:lnTo>
                    <a:pt x="4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2375" y="3514"/>
              <a:ext cx="69" cy="13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3" y="31"/>
                </a:cxn>
                <a:cxn ang="0">
                  <a:pos x="67" y="62"/>
                </a:cxn>
                <a:cxn ang="0">
                  <a:pos x="69" y="94"/>
                </a:cxn>
                <a:cxn ang="0">
                  <a:pos x="67" y="128"/>
                </a:cxn>
                <a:cxn ang="0">
                  <a:pos x="63" y="129"/>
                </a:cxn>
                <a:cxn ang="0">
                  <a:pos x="57" y="131"/>
                </a:cxn>
                <a:cxn ang="0">
                  <a:pos x="51" y="132"/>
                </a:cxn>
                <a:cxn ang="0">
                  <a:pos x="45" y="132"/>
                </a:cxn>
                <a:cxn ang="0">
                  <a:pos x="41" y="132"/>
                </a:cxn>
                <a:cxn ang="0">
                  <a:pos x="35" y="132"/>
                </a:cxn>
                <a:cxn ang="0">
                  <a:pos x="29" y="132"/>
                </a:cxn>
                <a:cxn ang="0">
                  <a:pos x="23" y="132"/>
                </a:cxn>
                <a:cxn ang="0">
                  <a:pos x="17" y="101"/>
                </a:cxn>
                <a:cxn ang="0">
                  <a:pos x="10" y="71"/>
                </a:cxn>
                <a:cxn ang="0">
                  <a:pos x="4" y="40"/>
                </a:cxn>
                <a:cxn ang="0">
                  <a:pos x="0" y="9"/>
                </a:cxn>
                <a:cxn ang="0">
                  <a:pos x="7" y="7"/>
                </a:cxn>
                <a:cxn ang="0">
                  <a:pos x="14" y="6"/>
                </a:cxn>
                <a:cxn ang="0">
                  <a:pos x="22" y="4"/>
                </a:cxn>
                <a:cxn ang="0">
                  <a:pos x="29" y="3"/>
                </a:cxn>
                <a:cxn ang="0">
                  <a:pos x="35" y="1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7" y="0"/>
                </a:cxn>
              </a:cxnLst>
              <a:rect l="0" t="0" r="r" b="b"/>
              <a:pathLst>
                <a:path w="69" h="132">
                  <a:moveTo>
                    <a:pt x="57" y="0"/>
                  </a:moveTo>
                  <a:lnTo>
                    <a:pt x="63" y="31"/>
                  </a:lnTo>
                  <a:lnTo>
                    <a:pt x="67" y="62"/>
                  </a:lnTo>
                  <a:lnTo>
                    <a:pt x="69" y="94"/>
                  </a:lnTo>
                  <a:lnTo>
                    <a:pt x="67" y="128"/>
                  </a:lnTo>
                  <a:lnTo>
                    <a:pt x="63" y="129"/>
                  </a:lnTo>
                  <a:lnTo>
                    <a:pt x="57" y="131"/>
                  </a:lnTo>
                  <a:lnTo>
                    <a:pt x="51" y="132"/>
                  </a:lnTo>
                  <a:lnTo>
                    <a:pt x="45" y="132"/>
                  </a:lnTo>
                  <a:lnTo>
                    <a:pt x="41" y="132"/>
                  </a:lnTo>
                  <a:lnTo>
                    <a:pt x="35" y="132"/>
                  </a:lnTo>
                  <a:lnTo>
                    <a:pt x="29" y="132"/>
                  </a:lnTo>
                  <a:lnTo>
                    <a:pt x="23" y="132"/>
                  </a:lnTo>
                  <a:lnTo>
                    <a:pt x="17" y="101"/>
                  </a:lnTo>
                  <a:lnTo>
                    <a:pt x="10" y="71"/>
                  </a:lnTo>
                  <a:lnTo>
                    <a:pt x="4" y="40"/>
                  </a:lnTo>
                  <a:lnTo>
                    <a:pt x="0" y="9"/>
                  </a:lnTo>
                  <a:lnTo>
                    <a:pt x="7" y="7"/>
                  </a:lnTo>
                  <a:lnTo>
                    <a:pt x="14" y="6"/>
                  </a:lnTo>
                  <a:lnTo>
                    <a:pt x="22" y="4"/>
                  </a:lnTo>
                  <a:lnTo>
                    <a:pt x="29" y="3"/>
                  </a:lnTo>
                  <a:lnTo>
                    <a:pt x="35" y="1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2142" y="3521"/>
              <a:ext cx="179" cy="202"/>
            </a:xfrm>
            <a:custGeom>
              <a:avLst/>
              <a:gdLst/>
              <a:ahLst/>
              <a:cxnLst>
                <a:cxn ang="0">
                  <a:pos x="89" y="19"/>
                </a:cxn>
                <a:cxn ang="0">
                  <a:pos x="91" y="27"/>
                </a:cxn>
                <a:cxn ang="0">
                  <a:pos x="94" y="33"/>
                </a:cxn>
                <a:cxn ang="0">
                  <a:pos x="97" y="40"/>
                </a:cxn>
                <a:cxn ang="0">
                  <a:pos x="100" y="47"/>
                </a:cxn>
                <a:cxn ang="0">
                  <a:pos x="108" y="40"/>
                </a:cxn>
                <a:cxn ang="0">
                  <a:pos x="117" y="30"/>
                </a:cxn>
                <a:cxn ang="0">
                  <a:pos x="126" y="21"/>
                </a:cxn>
                <a:cxn ang="0">
                  <a:pos x="138" y="16"/>
                </a:cxn>
                <a:cxn ang="0">
                  <a:pos x="154" y="49"/>
                </a:cxn>
                <a:cxn ang="0">
                  <a:pos x="163" y="84"/>
                </a:cxn>
                <a:cxn ang="0">
                  <a:pos x="170" y="121"/>
                </a:cxn>
                <a:cxn ang="0">
                  <a:pos x="179" y="156"/>
                </a:cxn>
                <a:cxn ang="0">
                  <a:pos x="179" y="162"/>
                </a:cxn>
                <a:cxn ang="0">
                  <a:pos x="179" y="166"/>
                </a:cxn>
                <a:cxn ang="0">
                  <a:pos x="178" y="171"/>
                </a:cxn>
                <a:cxn ang="0">
                  <a:pos x="175" y="175"/>
                </a:cxn>
                <a:cxn ang="0">
                  <a:pos x="166" y="178"/>
                </a:cxn>
                <a:cxn ang="0">
                  <a:pos x="154" y="180"/>
                </a:cxn>
                <a:cxn ang="0">
                  <a:pos x="144" y="181"/>
                </a:cxn>
                <a:cxn ang="0">
                  <a:pos x="133" y="184"/>
                </a:cxn>
                <a:cxn ang="0">
                  <a:pos x="122" y="187"/>
                </a:cxn>
                <a:cxn ang="0">
                  <a:pos x="110" y="190"/>
                </a:cxn>
                <a:cxn ang="0">
                  <a:pos x="97" y="194"/>
                </a:cxn>
                <a:cxn ang="0">
                  <a:pos x="85" y="197"/>
                </a:cxn>
                <a:cxn ang="0">
                  <a:pos x="73" y="200"/>
                </a:cxn>
                <a:cxn ang="0">
                  <a:pos x="61" y="203"/>
                </a:cxn>
                <a:cxn ang="0">
                  <a:pos x="48" y="203"/>
                </a:cxn>
                <a:cxn ang="0">
                  <a:pos x="35" y="203"/>
                </a:cxn>
                <a:cxn ang="0">
                  <a:pos x="23" y="169"/>
                </a:cxn>
                <a:cxn ang="0">
                  <a:pos x="13" y="134"/>
                </a:cxn>
                <a:cxn ang="0">
                  <a:pos x="4" y="99"/>
                </a:cxn>
                <a:cxn ang="0">
                  <a:pos x="0" y="61"/>
                </a:cxn>
                <a:cxn ang="0">
                  <a:pos x="0" y="56"/>
                </a:cxn>
                <a:cxn ang="0">
                  <a:pos x="1" y="52"/>
                </a:cxn>
                <a:cxn ang="0">
                  <a:pos x="4" y="47"/>
                </a:cxn>
                <a:cxn ang="0">
                  <a:pos x="7" y="46"/>
                </a:cxn>
                <a:cxn ang="0">
                  <a:pos x="13" y="47"/>
                </a:cxn>
                <a:cxn ang="0">
                  <a:pos x="19" y="50"/>
                </a:cxn>
                <a:cxn ang="0">
                  <a:pos x="26" y="53"/>
                </a:cxn>
                <a:cxn ang="0">
                  <a:pos x="32" y="58"/>
                </a:cxn>
                <a:cxn ang="0">
                  <a:pos x="38" y="61"/>
                </a:cxn>
                <a:cxn ang="0">
                  <a:pos x="42" y="61"/>
                </a:cxn>
                <a:cxn ang="0">
                  <a:pos x="47" y="58"/>
                </a:cxn>
                <a:cxn ang="0">
                  <a:pos x="51" y="50"/>
                </a:cxn>
                <a:cxn ang="0">
                  <a:pos x="55" y="37"/>
                </a:cxn>
                <a:cxn ang="0">
                  <a:pos x="58" y="24"/>
                </a:cxn>
                <a:cxn ang="0">
                  <a:pos x="63" y="12"/>
                </a:cxn>
                <a:cxn ang="0">
                  <a:pos x="70" y="0"/>
                </a:cxn>
                <a:cxn ang="0">
                  <a:pos x="78" y="2"/>
                </a:cxn>
                <a:cxn ang="0">
                  <a:pos x="82" y="6"/>
                </a:cxn>
                <a:cxn ang="0">
                  <a:pos x="86" y="14"/>
                </a:cxn>
                <a:cxn ang="0">
                  <a:pos x="89" y="19"/>
                </a:cxn>
              </a:cxnLst>
              <a:rect l="0" t="0" r="r" b="b"/>
              <a:pathLst>
                <a:path w="179" h="203">
                  <a:moveTo>
                    <a:pt x="89" y="19"/>
                  </a:moveTo>
                  <a:lnTo>
                    <a:pt x="91" y="27"/>
                  </a:lnTo>
                  <a:lnTo>
                    <a:pt x="94" y="33"/>
                  </a:lnTo>
                  <a:lnTo>
                    <a:pt x="97" y="40"/>
                  </a:lnTo>
                  <a:lnTo>
                    <a:pt x="100" y="47"/>
                  </a:lnTo>
                  <a:lnTo>
                    <a:pt x="108" y="40"/>
                  </a:lnTo>
                  <a:lnTo>
                    <a:pt x="117" y="30"/>
                  </a:lnTo>
                  <a:lnTo>
                    <a:pt x="126" y="21"/>
                  </a:lnTo>
                  <a:lnTo>
                    <a:pt x="138" y="16"/>
                  </a:lnTo>
                  <a:lnTo>
                    <a:pt x="154" y="49"/>
                  </a:lnTo>
                  <a:lnTo>
                    <a:pt x="163" y="84"/>
                  </a:lnTo>
                  <a:lnTo>
                    <a:pt x="170" y="121"/>
                  </a:lnTo>
                  <a:lnTo>
                    <a:pt x="179" y="156"/>
                  </a:lnTo>
                  <a:lnTo>
                    <a:pt x="179" y="162"/>
                  </a:lnTo>
                  <a:lnTo>
                    <a:pt x="179" y="166"/>
                  </a:lnTo>
                  <a:lnTo>
                    <a:pt x="178" y="171"/>
                  </a:lnTo>
                  <a:lnTo>
                    <a:pt x="175" y="175"/>
                  </a:lnTo>
                  <a:lnTo>
                    <a:pt x="166" y="178"/>
                  </a:lnTo>
                  <a:lnTo>
                    <a:pt x="154" y="180"/>
                  </a:lnTo>
                  <a:lnTo>
                    <a:pt x="144" y="181"/>
                  </a:lnTo>
                  <a:lnTo>
                    <a:pt x="133" y="184"/>
                  </a:lnTo>
                  <a:lnTo>
                    <a:pt x="122" y="187"/>
                  </a:lnTo>
                  <a:lnTo>
                    <a:pt x="110" y="190"/>
                  </a:lnTo>
                  <a:lnTo>
                    <a:pt x="97" y="194"/>
                  </a:lnTo>
                  <a:lnTo>
                    <a:pt x="85" y="197"/>
                  </a:lnTo>
                  <a:lnTo>
                    <a:pt x="73" y="200"/>
                  </a:lnTo>
                  <a:lnTo>
                    <a:pt x="61" y="203"/>
                  </a:lnTo>
                  <a:lnTo>
                    <a:pt x="48" y="203"/>
                  </a:lnTo>
                  <a:lnTo>
                    <a:pt x="35" y="203"/>
                  </a:lnTo>
                  <a:lnTo>
                    <a:pt x="23" y="169"/>
                  </a:lnTo>
                  <a:lnTo>
                    <a:pt x="13" y="134"/>
                  </a:lnTo>
                  <a:lnTo>
                    <a:pt x="4" y="99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1" y="52"/>
                  </a:lnTo>
                  <a:lnTo>
                    <a:pt x="4" y="47"/>
                  </a:lnTo>
                  <a:lnTo>
                    <a:pt x="7" y="46"/>
                  </a:lnTo>
                  <a:lnTo>
                    <a:pt x="13" y="47"/>
                  </a:lnTo>
                  <a:lnTo>
                    <a:pt x="19" y="50"/>
                  </a:lnTo>
                  <a:lnTo>
                    <a:pt x="26" y="53"/>
                  </a:lnTo>
                  <a:lnTo>
                    <a:pt x="32" y="58"/>
                  </a:lnTo>
                  <a:lnTo>
                    <a:pt x="38" y="61"/>
                  </a:lnTo>
                  <a:lnTo>
                    <a:pt x="42" y="61"/>
                  </a:lnTo>
                  <a:lnTo>
                    <a:pt x="47" y="58"/>
                  </a:lnTo>
                  <a:lnTo>
                    <a:pt x="51" y="50"/>
                  </a:lnTo>
                  <a:lnTo>
                    <a:pt x="55" y="37"/>
                  </a:lnTo>
                  <a:lnTo>
                    <a:pt x="58" y="24"/>
                  </a:lnTo>
                  <a:lnTo>
                    <a:pt x="63" y="12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3471" y="3543"/>
              <a:ext cx="98" cy="119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93" y="5"/>
                </a:cxn>
                <a:cxn ang="0">
                  <a:pos x="94" y="5"/>
                </a:cxn>
                <a:cxn ang="0">
                  <a:pos x="95" y="5"/>
                </a:cxn>
                <a:cxn ang="0">
                  <a:pos x="97" y="5"/>
                </a:cxn>
                <a:cxn ang="0">
                  <a:pos x="93" y="33"/>
                </a:cxn>
                <a:cxn ang="0">
                  <a:pos x="88" y="62"/>
                </a:cxn>
                <a:cxn ang="0">
                  <a:pos x="82" y="90"/>
                </a:cxn>
                <a:cxn ang="0">
                  <a:pos x="73" y="117"/>
                </a:cxn>
                <a:cxn ang="0">
                  <a:pos x="70" y="118"/>
                </a:cxn>
                <a:cxn ang="0">
                  <a:pos x="62" y="118"/>
                </a:cxn>
                <a:cxn ang="0">
                  <a:pos x="53" y="117"/>
                </a:cxn>
                <a:cxn ang="0">
                  <a:pos x="44" y="117"/>
                </a:cxn>
                <a:cxn ang="0">
                  <a:pos x="35" y="115"/>
                </a:cxn>
                <a:cxn ang="0">
                  <a:pos x="26" y="115"/>
                </a:cxn>
                <a:cxn ang="0">
                  <a:pos x="17" y="114"/>
                </a:cxn>
                <a:cxn ang="0">
                  <a:pos x="9" y="112"/>
                </a:cxn>
                <a:cxn ang="0">
                  <a:pos x="0" y="111"/>
                </a:cxn>
                <a:cxn ang="0">
                  <a:pos x="3" y="84"/>
                </a:cxn>
                <a:cxn ang="0">
                  <a:pos x="7" y="55"/>
                </a:cxn>
                <a:cxn ang="0">
                  <a:pos x="12" y="27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75" y="2"/>
                </a:cxn>
                <a:cxn ang="0">
                  <a:pos x="84" y="2"/>
                </a:cxn>
                <a:cxn ang="0">
                  <a:pos x="93" y="3"/>
                </a:cxn>
              </a:cxnLst>
              <a:rect l="0" t="0" r="r" b="b"/>
              <a:pathLst>
                <a:path w="97" h="118">
                  <a:moveTo>
                    <a:pt x="93" y="3"/>
                  </a:moveTo>
                  <a:lnTo>
                    <a:pt x="93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93" y="33"/>
                  </a:lnTo>
                  <a:lnTo>
                    <a:pt x="88" y="62"/>
                  </a:lnTo>
                  <a:lnTo>
                    <a:pt x="82" y="90"/>
                  </a:lnTo>
                  <a:lnTo>
                    <a:pt x="73" y="117"/>
                  </a:lnTo>
                  <a:lnTo>
                    <a:pt x="70" y="118"/>
                  </a:lnTo>
                  <a:lnTo>
                    <a:pt x="62" y="118"/>
                  </a:lnTo>
                  <a:lnTo>
                    <a:pt x="53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6" y="115"/>
                  </a:lnTo>
                  <a:lnTo>
                    <a:pt x="17" y="114"/>
                  </a:lnTo>
                  <a:lnTo>
                    <a:pt x="9" y="112"/>
                  </a:lnTo>
                  <a:lnTo>
                    <a:pt x="0" y="111"/>
                  </a:lnTo>
                  <a:lnTo>
                    <a:pt x="3" y="84"/>
                  </a:lnTo>
                  <a:lnTo>
                    <a:pt x="7" y="55"/>
                  </a:lnTo>
                  <a:lnTo>
                    <a:pt x="12" y="27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5" y="2"/>
                  </a:lnTo>
                  <a:lnTo>
                    <a:pt x="84" y="2"/>
                  </a:lnTo>
                  <a:lnTo>
                    <a:pt x="9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3603" y="3560"/>
              <a:ext cx="84" cy="116"/>
            </a:xfrm>
            <a:custGeom>
              <a:avLst/>
              <a:gdLst/>
              <a:ahLst/>
              <a:cxnLst>
                <a:cxn ang="0">
                  <a:pos x="78" y="16"/>
                </a:cxn>
                <a:cxn ang="0">
                  <a:pos x="82" y="21"/>
                </a:cxn>
                <a:cxn ang="0">
                  <a:pos x="84" y="26"/>
                </a:cxn>
                <a:cxn ang="0">
                  <a:pos x="84" y="34"/>
                </a:cxn>
                <a:cxn ang="0">
                  <a:pos x="82" y="40"/>
                </a:cxn>
                <a:cxn ang="0">
                  <a:pos x="78" y="59"/>
                </a:cxn>
                <a:cxn ang="0">
                  <a:pos x="73" y="78"/>
                </a:cxn>
                <a:cxn ang="0">
                  <a:pos x="70" y="97"/>
                </a:cxn>
                <a:cxn ang="0">
                  <a:pos x="67" y="116"/>
                </a:cxn>
                <a:cxn ang="0">
                  <a:pos x="59" y="115"/>
                </a:cxn>
                <a:cxn ang="0">
                  <a:pos x="51" y="113"/>
                </a:cxn>
                <a:cxn ang="0">
                  <a:pos x="42" y="112"/>
                </a:cxn>
                <a:cxn ang="0">
                  <a:pos x="34" y="110"/>
                </a:cxn>
                <a:cxn ang="0">
                  <a:pos x="26" y="110"/>
                </a:cxn>
                <a:cxn ang="0">
                  <a:pos x="17" y="109"/>
                </a:cxn>
                <a:cxn ang="0">
                  <a:pos x="9" y="107"/>
                </a:cxn>
                <a:cxn ang="0">
                  <a:pos x="0" y="106"/>
                </a:cxn>
                <a:cxn ang="0">
                  <a:pos x="1" y="88"/>
                </a:cxn>
                <a:cxn ang="0">
                  <a:pos x="3" y="71"/>
                </a:cxn>
                <a:cxn ang="0">
                  <a:pos x="6" y="54"/>
                </a:cxn>
                <a:cxn ang="0">
                  <a:pos x="7" y="37"/>
                </a:cxn>
                <a:cxn ang="0">
                  <a:pos x="10" y="26"/>
                </a:cxn>
                <a:cxn ang="0">
                  <a:pos x="10" y="16"/>
                </a:cxn>
                <a:cxn ang="0">
                  <a:pos x="13" y="6"/>
                </a:cxn>
                <a:cxn ang="0">
                  <a:pos x="17" y="0"/>
                </a:cxn>
                <a:cxn ang="0">
                  <a:pos x="78" y="16"/>
                </a:cxn>
              </a:cxnLst>
              <a:rect l="0" t="0" r="r" b="b"/>
              <a:pathLst>
                <a:path w="84" h="116">
                  <a:moveTo>
                    <a:pt x="78" y="16"/>
                  </a:moveTo>
                  <a:lnTo>
                    <a:pt x="82" y="21"/>
                  </a:lnTo>
                  <a:lnTo>
                    <a:pt x="84" y="26"/>
                  </a:lnTo>
                  <a:lnTo>
                    <a:pt x="84" y="34"/>
                  </a:lnTo>
                  <a:lnTo>
                    <a:pt x="82" y="40"/>
                  </a:lnTo>
                  <a:lnTo>
                    <a:pt x="78" y="59"/>
                  </a:lnTo>
                  <a:lnTo>
                    <a:pt x="73" y="78"/>
                  </a:lnTo>
                  <a:lnTo>
                    <a:pt x="70" y="97"/>
                  </a:lnTo>
                  <a:lnTo>
                    <a:pt x="67" y="116"/>
                  </a:lnTo>
                  <a:lnTo>
                    <a:pt x="59" y="115"/>
                  </a:lnTo>
                  <a:lnTo>
                    <a:pt x="51" y="113"/>
                  </a:lnTo>
                  <a:lnTo>
                    <a:pt x="42" y="112"/>
                  </a:lnTo>
                  <a:lnTo>
                    <a:pt x="34" y="110"/>
                  </a:lnTo>
                  <a:lnTo>
                    <a:pt x="26" y="110"/>
                  </a:lnTo>
                  <a:lnTo>
                    <a:pt x="17" y="109"/>
                  </a:lnTo>
                  <a:lnTo>
                    <a:pt x="9" y="107"/>
                  </a:lnTo>
                  <a:lnTo>
                    <a:pt x="0" y="106"/>
                  </a:lnTo>
                  <a:lnTo>
                    <a:pt x="1" y="88"/>
                  </a:lnTo>
                  <a:lnTo>
                    <a:pt x="3" y="71"/>
                  </a:lnTo>
                  <a:lnTo>
                    <a:pt x="6" y="54"/>
                  </a:lnTo>
                  <a:lnTo>
                    <a:pt x="7" y="37"/>
                  </a:lnTo>
                  <a:lnTo>
                    <a:pt x="10" y="26"/>
                  </a:lnTo>
                  <a:lnTo>
                    <a:pt x="10" y="16"/>
                  </a:lnTo>
                  <a:lnTo>
                    <a:pt x="13" y="6"/>
                  </a:lnTo>
                  <a:lnTo>
                    <a:pt x="17" y="0"/>
                  </a:lnTo>
                  <a:lnTo>
                    <a:pt x="7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3710" y="3585"/>
              <a:ext cx="111" cy="129"/>
            </a:xfrm>
            <a:custGeom>
              <a:avLst/>
              <a:gdLst/>
              <a:ahLst/>
              <a:cxnLst>
                <a:cxn ang="0">
                  <a:pos x="111" y="21"/>
                </a:cxn>
                <a:cxn ang="0">
                  <a:pos x="90" y="128"/>
                </a:cxn>
                <a:cxn ang="0">
                  <a:pos x="78" y="126"/>
                </a:cxn>
                <a:cxn ang="0">
                  <a:pos x="66" y="124"/>
                </a:cxn>
                <a:cxn ang="0">
                  <a:pos x="56" y="122"/>
                </a:cxn>
                <a:cxn ang="0">
                  <a:pos x="44" y="119"/>
                </a:cxn>
                <a:cxn ang="0">
                  <a:pos x="34" y="116"/>
                </a:cxn>
                <a:cxn ang="0">
                  <a:pos x="22" y="112"/>
                </a:cxn>
                <a:cxn ang="0">
                  <a:pos x="12" y="109"/>
                </a:cxn>
                <a:cxn ang="0">
                  <a:pos x="0" y="106"/>
                </a:cxn>
                <a:cxn ang="0">
                  <a:pos x="3" y="79"/>
                </a:cxn>
                <a:cxn ang="0">
                  <a:pos x="8" y="53"/>
                </a:cxn>
                <a:cxn ang="0">
                  <a:pos x="13" y="26"/>
                </a:cxn>
                <a:cxn ang="0">
                  <a:pos x="19" y="0"/>
                </a:cxn>
                <a:cxn ang="0">
                  <a:pos x="109" y="18"/>
                </a:cxn>
                <a:cxn ang="0">
                  <a:pos x="111" y="21"/>
                </a:cxn>
              </a:cxnLst>
              <a:rect l="0" t="0" r="r" b="b"/>
              <a:pathLst>
                <a:path w="111" h="128">
                  <a:moveTo>
                    <a:pt x="111" y="21"/>
                  </a:moveTo>
                  <a:lnTo>
                    <a:pt x="90" y="128"/>
                  </a:lnTo>
                  <a:lnTo>
                    <a:pt x="78" y="126"/>
                  </a:lnTo>
                  <a:lnTo>
                    <a:pt x="66" y="124"/>
                  </a:lnTo>
                  <a:lnTo>
                    <a:pt x="56" y="122"/>
                  </a:lnTo>
                  <a:lnTo>
                    <a:pt x="44" y="119"/>
                  </a:lnTo>
                  <a:lnTo>
                    <a:pt x="34" y="116"/>
                  </a:lnTo>
                  <a:lnTo>
                    <a:pt x="22" y="112"/>
                  </a:lnTo>
                  <a:lnTo>
                    <a:pt x="12" y="109"/>
                  </a:lnTo>
                  <a:lnTo>
                    <a:pt x="0" y="106"/>
                  </a:lnTo>
                  <a:lnTo>
                    <a:pt x="3" y="79"/>
                  </a:lnTo>
                  <a:lnTo>
                    <a:pt x="8" y="53"/>
                  </a:lnTo>
                  <a:lnTo>
                    <a:pt x="13" y="26"/>
                  </a:lnTo>
                  <a:lnTo>
                    <a:pt x="19" y="0"/>
                  </a:lnTo>
                  <a:lnTo>
                    <a:pt x="109" y="18"/>
                  </a:lnTo>
                  <a:lnTo>
                    <a:pt x="11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3835" y="3621"/>
              <a:ext cx="78" cy="116"/>
            </a:xfrm>
            <a:custGeom>
              <a:avLst/>
              <a:gdLst/>
              <a:ahLst/>
              <a:cxnLst>
                <a:cxn ang="0">
                  <a:pos x="57" y="116"/>
                </a:cxn>
                <a:cxn ang="0">
                  <a:pos x="50" y="116"/>
                </a:cxn>
                <a:cxn ang="0">
                  <a:pos x="43" y="116"/>
                </a:cxn>
                <a:cxn ang="0">
                  <a:pos x="35" y="114"/>
                </a:cxn>
                <a:cxn ang="0">
                  <a:pos x="29" y="113"/>
                </a:cxn>
                <a:cxn ang="0">
                  <a:pos x="22" y="112"/>
                </a:cxn>
                <a:cxn ang="0">
                  <a:pos x="15" y="110"/>
                </a:cxn>
                <a:cxn ang="0">
                  <a:pos x="7" y="109"/>
                </a:cxn>
                <a:cxn ang="0">
                  <a:pos x="0" y="107"/>
                </a:cxn>
                <a:cxn ang="0">
                  <a:pos x="3" y="81"/>
                </a:cxn>
                <a:cxn ang="0">
                  <a:pos x="7" y="53"/>
                </a:cxn>
                <a:cxn ang="0">
                  <a:pos x="13" y="26"/>
                </a:cxn>
                <a:cxn ang="0">
                  <a:pos x="20" y="0"/>
                </a:cxn>
                <a:cxn ang="0">
                  <a:pos x="78" y="16"/>
                </a:cxn>
                <a:cxn ang="0">
                  <a:pos x="57" y="116"/>
                </a:cxn>
              </a:cxnLst>
              <a:rect l="0" t="0" r="r" b="b"/>
              <a:pathLst>
                <a:path w="78" h="116">
                  <a:moveTo>
                    <a:pt x="57" y="116"/>
                  </a:moveTo>
                  <a:lnTo>
                    <a:pt x="50" y="116"/>
                  </a:lnTo>
                  <a:lnTo>
                    <a:pt x="43" y="116"/>
                  </a:lnTo>
                  <a:lnTo>
                    <a:pt x="35" y="114"/>
                  </a:lnTo>
                  <a:lnTo>
                    <a:pt x="29" y="113"/>
                  </a:lnTo>
                  <a:lnTo>
                    <a:pt x="22" y="112"/>
                  </a:lnTo>
                  <a:lnTo>
                    <a:pt x="15" y="110"/>
                  </a:lnTo>
                  <a:lnTo>
                    <a:pt x="7" y="109"/>
                  </a:lnTo>
                  <a:lnTo>
                    <a:pt x="0" y="107"/>
                  </a:lnTo>
                  <a:lnTo>
                    <a:pt x="3" y="81"/>
                  </a:lnTo>
                  <a:lnTo>
                    <a:pt x="7" y="53"/>
                  </a:lnTo>
                  <a:lnTo>
                    <a:pt x="13" y="26"/>
                  </a:lnTo>
                  <a:lnTo>
                    <a:pt x="20" y="0"/>
                  </a:lnTo>
                  <a:lnTo>
                    <a:pt x="78" y="16"/>
                  </a:lnTo>
                  <a:lnTo>
                    <a:pt x="57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2855" y="3701"/>
              <a:ext cx="825" cy="245"/>
            </a:xfrm>
            <a:custGeom>
              <a:avLst/>
              <a:gdLst/>
              <a:ahLst/>
              <a:cxnLst>
                <a:cxn ang="0">
                  <a:pos x="317" y="19"/>
                </a:cxn>
                <a:cxn ang="0">
                  <a:pos x="364" y="25"/>
                </a:cxn>
                <a:cxn ang="0">
                  <a:pos x="412" y="35"/>
                </a:cxn>
                <a:cxn ang="0">
                  <a:pos x="417" y="69"/>
                </a:cxn>
                <a:cxn ang="0">
                  <a:pos x="412" y="96"/>
                </a:cxn>
                <a:cxn ang="0">
                  <a:pos x="418" y="115"/>
                </a:cxn>
                <a:cxn ang="0">
                  <a:pos x="440" y="124"/>
                </a:cxn>
                <a:cxn ang="0">
                  <a:pos x="464" y="128"/>
                </a:cxn>
                <a:cxn ang="0">
                  <a:pos x="486" y="88"/>
                </a:cxn>
                <a:cxn ang="0">
                  <a:pos x="523" y="50"/>
                </a:cxn>
                <a:cxn ang="0">
                  <a:pos x="586" y="55"/>
                </a:cxn>
                <a:cxn ang="0">
                  <a:pos x="649" y="63"/>
                </a:cxn>
                <a:cxn ang="0">
                  <a:pos x="710" y="77"/>
                </a:cxn>
                <a:cxn ang="0">
                  <a:pos x="768" y="96"/>
                </a:cxn>
                <a:cxn ang="0">
                  <a:pos x="824" y="118"/>
                </a:cxn>
                <a:cxn ang="0">
                  <a:pos x="815" y="137"/>
                </a:cxn>
                <a:cxn ang="0">
                  <a:pos x="799" y="143"/>
                </a:cxn>
                <a:cxn ang="0">
                  <a:pos x="792" y="157"/>
                </a:cxn>
                <a:cxn ang="0">
                  <a:pos x="783" y="180"/>
                </a:cxn>
                <a:cxn ang="0">
                  <a:pos x="721" y="203"/>
                </a:cxn>
                <a:cxn ang="0">
                  <a:pos x="707" y="224"/>
                </a:cxn>
                <a:cxn ang="0">
                  <a:pos x="685" y="216"/>
                </a:cxn>
                <a:cxn ang="0">
                  <a:pos x="655" y="200"/>
                </a:cxn>
                <a:cxn ang="0">
                  <a:pos x="633" y="206"/>
                </a:cxn>
                <a:cxn ang="0">
                  <a:pos x="615" y="222"/>
                </a:cxn>
                <a:cxn ang="0">
                  <a:pos x="598" y="237"/>
                </a:cxn>
                <a:cxn ang="0">
                  <a:pos x="577" y="231"/>
                </a:cxn>
                <a:cxn ang="0">
                  <a:pos x="559" y="218"/>
                </a:cxn>
                <a:cxn ang="0">
                  <a:pos x="539" y="219"/>
                </a:cxn>
                <a:cxn ang="0">
                  <a:pos x="517" y="244"/>
                </a:cxn>
                <a:cxn ang="0">
                  <a:pos x="486" y="237"/>
                </a:cxn>
                <a:cxn ang="0">
                  <a:pos x="458" y="222"/>
                </a:cxn>
                <a:cxn ang="0">
                  <a:pos x="427" y="212"/>
                </a:cxn>
                <a:cxn ang="0">
                  <a:pos x="383" y="231"/>
                </a:cxn>
                <a:cxn ang="0">
                  <a:pos x="342" y="228"/>
                </a:cxn>
                <a:cxn ang="0">
                  <a:pos x="321" y="196"/>
                </a:cxn>
                <a:cxn ang="0">
                  <a:pos x="298" y="188"/>
                </a:cxn>
                <a:cxn ang="0">
                  <a:pos x="271" y="200"/>
                </a:cxn>
                <a:cxn ang="0">
                  <a:pos x="243" y="199"/>
                </a:cxn>
                <a:cxn ang="0">
                  <a:pos x="189" y="146"/>
                </a:cxn>
                <a:cxn ang="0">
                  <a:pos x="150" y="149"/>
                </a:cxn>
                <a:cxn ang="0">
                  <a:pos x="112" y="150"/>
                </a:cxn>
                <a:cxn ang="0">
                  <a:pos x="94" y="124"/>
                </a:cxn>
                <a:cxn ang="0">
                  <a:pos x="87" y="97"/>
                </a:cxn>
                <a:cxn ang="0">
                  <a:pos x="61" y="93"/>
                </a:cxn>
                <a:cxn ang="0">
                  <a:pos x="40" y="84"/>
                </a:cxn>
                <a:cxn ang="0">
                  <a:pos x="39" y="57"/>
                </a:cxn>
                <a:cxn ang="0">
                  <a:pos x="33" y="35"/>
                </a:cxn>
                <a:cxn ang="0">
                  <a:pos x="0" y="21"/>
                </a:cxn>
                <a:cxn ang="0">
                  <a:pos x="9" y="9"/>
                </a:cxn>
                <a:cxn ang="0">
                  <a:pos x="49" y="2"/>
                </a:cxn>
                <a:cxn ang="0">
                  <a:pos x="106" y="0"/>
                </a:cxn>
                <a:cxn ang="0">
                  <a:pos x="164" y="6"/>
                </a:cxn>
                <a:cxn ang="0">
                  <a:pos x="208" y="8"/>
                </a:cxn>
                <a:cxn ang="0">
                  <a:pos x="253" y="10"/>
                </a:cxn>
              </a:cxnLst>
              <a:rect l="0" t="0" r="r" b="b"/>
              <a:pathLst>
                <a:path w="824" h="244">
                  <a:moveTo>
                    <a:pt x="284" y="13"/>
                  </a:moveTo>
                  <a:lnTo>
                    <a:pt x="300" y="16"/>
                  </a:lnTo>
                  <a:lnTo>
                    <a:pt x="317" y="19"/>
                  </a:lnTo>
                  <a:lnTo>
                    <a:pt x="333" y="21"/>
                  </a:lnTo>
                  <a:lnTo>
                    <a:pt x="349" y="24"/>
                  </a:lnTo>
                  <a:lnTo>
                    <a:pt x="364" y="25"/>
                  </a:lnTo>
                  <a:lnTo>
                    <a:pt x="380" y="28"/>
                  </a:lnTo>
                  <a:lnTo>
                    <a:pt x="396" y="31"/>
                  </a:lnTo>
                  <a:lnTo>
                    <a:pt x="412" y="35"/>
                  </a:lnTo>
                  <a:lnTo>
                    <a:pt x="417" y="46"/>
                  </a:lnTo>
                  <a:lnTo>
                    <a:pt x="418" y="56"/>
                  </a:lnTo>
                  <a:lnTo>
                    <a:pt x="417" y="69"/>
                  </a:lnTo>
                  <a:lnTo>
                    <a:pt x="415" y="81"/>
                  </a:lnTo>
                  <a:lnTo>
                    <a:pt x="414" y="88"/>
                  </a:lnTo>
                  <a:lnTo>
                    <a:pt x="412" y="96"/>
                  </a:lnTo>
                  <a:lnTo>
                    <a:pt x="411" y="105"/>
                  </a:lnTo>
                  <a:lnTo>
                    <a:pt x="411" y="112"/>
                  </a:lnTo>
                  <a:lnTo>
                    <a:pt x="418" y="115"/>
                  </a:lnTo>
                  <a:lnTo>
                    <a:pt x="426" y="118"/>
                  </a:lnTo>
                  <a:lnTo>
                    <a:pt x="433" y="121"/>
                  </a:lnTo>
                  <a:lnTo>
                    <a:pt x="440" y="124"/>
                  </a:lnTo>
                  <a:lnTo>
                    <a:pt x="448" y="127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1" y="128"/>
                  </a:lnTo>
                  <a:lnTo>
                    <a:pt x="480" y="109"/>
                  </a:lnTo>
                  <a:lnTo>
                    <a:pt x="486" y="88"/>
                  </a:lnTo>
                  <a:lnTo>
                    <a:pt x="490" y="68"/>
                  </a:lnTo>
                  <a:lnTo>
                    <a:pt x="501" y="49"/>
                  </a:lnTo>
                  <a:lnTo>
                    <a:pt x="523" y="50"/>
                  </a:lnTo>
                  <a:lnTo>
                    <a:pt x="543" y="50"/>
                  </a:lnTo>
                  <a:lnTo>
                    <a:pt x="565" y="53"/>
                  </a:lnTo>
                  <a:lnTo>
                    <a:pt x="586" y="55"/>
                  </a:lnTo>
                  <a:lnTo>
                    <a:pt x="608" y="57"/>
                  </a:lnTo>
                  <a:lnTo>
                    <a:pt x="629" y="60"/>
                  </a:lnTo>
                  <a:lnTo>
                    <a:pt x="649" y="63"/>
                  </a:lnTo>
                  <a:lnTo>
                    <a:pt x="670" y="68"/>
                  </a:lnTo>
                  <a:lnTo>
                    <a:pt x="689" y="72"/>
                  </a:lnTo>
                  <a:lnTo>
                    <a:pt x="710" y="77"/>
                  </a:lnTo>
                  <a:lnTo>
                    <a:pt x="729" y="82"/>
                  </a:lnTo>
                  <a:lnTo>
                    <a:pt x="748" y="88"/>
                  </a:lnTo>
                  <a:lnTo>
                    <a:pt x="768" y="96"/>
                  </a:lnTo>
                  <a:lnTo>
                    <a:pt x="788" y="102"/>
                  </a:lnTo>
                  <a:lnTo>
                    <a:pt x="805" y="110"/>
                  </a:lnTo>
                  <a:lnTo>
                    <a:pt x="824" y="118"/>
                  </a:lnTo>
                  <a:lnTo>
                    <a:pt x="823" y="125"/>
                  </a:lnTo>
                  <a:lnTo>
                    <a:pt x="820" y="131"/>
                  </a:lnTo>
                  <a:lnTo>
                    <a:pt x="815" y="137"/>
                  </a:lnTo>
                  <a:lnTo>
                    <a:pt x="810" y="141"/>
                  </a:lnTo>
                  <a:lnTo>
                    <a:pt x="805" y="141"/>
                  </a:lnTo>
                  <a:lnTo>
                    <a:pt x="799" y="143"/>
                  </a:lnTo>
                  <a:lnTo>
                    <a:pt x="796" y="144"/>
                  </a:lnTo>
                  <a:lnTo>
                    <a:pt x="793" y="149"/>
                  </a:lnTo>
                  <a:lnTo>
                    <a:pt x="792" y="157"/>
                  </a:lnTo>
                  <a:lnTo>
                    <a:pt x="792" y="166"/>
                  </a:lnTo>
                  <a:lnTo>
                    <a:pt x="790" y="174"/>
                  </a:lnTo>
                  <a:lnTo>
                    <a:pt x="783" y="180"/>
                  </a:lnTo>
                  <a:lnTo>
                    <a:pt x="735" y="188"/>
                  </a:lnTo>
                  <a:lnTo>
                    <a:pt x="729" y="196"/>
                  </a:lnTo>
                  <a:lnTo>
                    <a:pt x="721" y="203"/>
                  </a:lnTo>
                  <a:lnTo>
                    <a:pt x="715" y="210"/>
                  </a:lnTo>
                  <a:lnTo>
                    <a:pt x="712" y="219"/>
                  </a:lnTo>
                  <a:lnTo>
                    <a:pt x="707" y="224"/>
                  </a:lnTo>
                  <a:lnTo>
                    <a:pt x="699" y="222"/>
                  </a:lnTo>
                  <a:lnTo>
                    <a:pt x="692" y="219"/>
                  </a:lnTo>
                  <a:lnTo>
                    <a:pt x="685" y="216"/>
                  </a:lnTo>
                  <a:lnTo>
                    <a:pt x="674" y="212"/>
                  </a:lnTo>
                  <a:lnTo>
                    <a:pt x="665" y="206"/>
                  </a:lnTo>
                  <a:lnTo>
                    <a:pt x="655" y="200"/>
                  </a:lnTo>
                  <a:lnTo>
                    <a:pt x="645" y="199"/>
                  </a:lnTo>
                  <a:lnTo>
                    <a:pt x="639" y="202"/>
                  </a:lnTo>
                  <a:lnTo>
                    <a:pt x="633" y="206"/>
                  </a:lnTo>
                  <a:lnTo>
                    <a:pt x="627" y="210"/>
                  </a:lnTo>
                  <a:lnTo>
                    <a:pt x="621" y="216"/>
                  </a:lnTo>
                  <a:lnTo>
                    <a:pt x="615" y="222"/>
                  </a:lnTo>
                  <a:lnTo>
                    <a:pt x="609" y="228"/>
                  </a:lnTo>
                  <a:lnTo>
                    <a:pt x="604" y="232"/>
                  </a:lnTo>
                  <a:lnTo>
                    <a:pt x="598" y="237"/>
                  </a:lnTo>
                  <a:lnTo>
                    <a:pt x="590" y="237"/>
                  </a:lnTo>
                  <a:lnTo>
                    <a:pt x="584" y="234"/>
                  </a:lnTo>
                  <a:lnTo>
                    <a:pt x="577" y="231"/>
                  </a:lnTo>
                  <a:lnTo>
                    <a:pt x="571" y="228"/>
                  </a:lnTo>
                  <a:lnTo>
                    <a:pt x="565" y="224"/>
                  </a:lnTo>
                  <a:lnTo>
                    <a:pt x="559" y="218"/>
                  </a:lnTo>
                  <a:lnTo>
                    <a:pt x="552" y="215"/>
                  </a:lnTo>
                  <a:lnTo>
                    <a:pt x="546" y="210"/>
                  </a:lnTo>
                  <a:lnTo>
                    <a:pt x="539" y="219"/>
                  </a:lnTo>
                  <a:lnTo>
                    <a:pt x="534" y="229"/>
                  </a:lnTo>
                  <a:lnTo>
                    <a:pt x="527" y="240"/>
                  </a:lnTo>
                  <a:lnTo>
                    <a:pt x="517" y="244"/>
                  </a:lnTo>
                  <a:lnTo>
                    <a:pt x="506" y="243"/>
                  </a:lnTo>
                  <a:lnTo>
                    <a:pt x="496" y="241"/>
                  </a:lnTo>
                  <a:lnTo>
                    <a:pt x="486" y="237"/>
                  </a:lnTo>
                  <a:lnTo>
                    <a:pt x="477" y="232"/>
                  </a:lnTo>
                  <a:lnTo>
                    <a:pt x="467" y="228"/>
                  </a:lnTo>
                  <a:lnTo>
                    <a:pt x="458" y="222"/>
                  </a:lnTo>
                  <a:lnTo>
                    <a:pt x="451" y="215"/>
                  </a:lnTo>
                  <a:lnTo>
                    <a:pt x="442" y="209"/>
                  </a:lnTo>
                  <a:lnTo>
                    <a:pt x="427" y="212"/>
                  </a:lnTo>
                  <a:lnTo>
                    <a:pt x="412" y="216"/>
                  </a:lnTo>
                  <a:lnTo>
                    <a:pt x="398" y="224"/>
                  </a:lnTo>
                  <a:lnTo>
                    <a:pt x="383" y="231"/>
                  </a:lnTo>
                  <a:lnTo>
                    <a:pt x="368" y="234"/>
                  </a:lnTo>
                  <a:lnTo>
                    <a:pt x="355" y="234"/>
                  </a:lnTo>
                  <a:lnTo>
                    <a:pt x="342" y="228"/>
                  </a:lnTo>
                  <a:lnTo>
                    <a:pt x="330" y="213"/>
                  </a:lnTo>
                  <a:lnTo>
                    <a:pt x="325" y="205"/>
                  </a:lnTo>
                  <a:lnTo>
                    <a:pt x="321" y="196"/>
                  </a:lnTo>
                  <a:lnTo>
                    <a:pt x="315" y="188"/>
                  </a:lnTo>
                  <a:lnTo>
                    <a:pt x="306" y="185"/>
                  </a:lnTo>
                  <a:lnTo>
                    <a:pt x="298" y="188"/>
                  </a:lnTo>
                  <a:lnTo>
                    <a:pt x="289" y="193"/>
                  </a:lnTo>
                  <a:lnTo>
                    <a:pt x="280" y="197"/>
                  </a:lnTo>
                  <a:lnTo>
                    <a:pt x="271" y="200"/>
                  </a:lnTo>
                  <a:lnTo>
                    <a:pt x="261" y="202"/>
                  </a:lnTo>
                  <a:lnTo>
                    <a:pt x="252" y="202"/>
                  </a:lnTo>
                  <a:lnTo>
                    <a:pt x="243" y="199"/>
                  </a:lnTo>
                  <a:lnTo>
                    <a:pt x="234" y="191"/>
                  </a:lnTo>
                  <a:lnTo>
                    <a:pt x="200" y="149"/>
                  </a:lnTo>
                  <a:lnTo>
                    <a:pt x="189" y="146"/>
                  </a:lnTo>
                  <a:lnTo>
                    <a:pt x="175" y="146"/>
                  </a:lnTo>
                  <a:lnTo>
                    <a:pt x="164" y="147"/>
                  </a:lnTo>
                  <a:lnTo>
                    <a:pt x="150" y="149"/>
                  </a:lnTo>
                  <a:lnTo>
                    <a:pt x="137" y="150"/>
                  </a:lnTo>
                  <a:lnTo>
                    <a:pt x="124" y="152"/>
                  </a:lnTo>
                  <a:lnTo>
                    <a:pt x="112" y="150"/>
                  </a:lnTo>
                  <a:lnTo>
                    <a:pt x="99" y="147"/>
                  </a:lnTo>
                  <a:lnTo>
                    <a:pt x="94" y="135"/>
                  </a:lnTo>
                  <a:lnTo>
                    <a:pt x="94" y="124"/>
                  </a:lnTo>
                  <a:lnTo>
                    <a:pt x="96" y="112"/>
                  </a:lnTo>
                  <a:lnTo>
                    <a:pt x="94" y="100"/>
                  </a:lnTo>
                  <a:lnTo>
                    <a:pt x="87" y="97"/>
                  </a:lnTo>
                  <a:lnTo>
                    <a:pt x="78" y="96"/>
                  </a:lnTo>
                  <a:lnTo>
                    <a:pt x="69" y="94"/>
                  </a:lnTo>
                  <a:lnTo>
                    <a:pt x="61" y="93"/>
                  </a:lnTo>
                  <a:lnTo>
                    <a:pt x="52" y="91"/>
                  </a:lnTo>
                  <a:lnTo>
                    <a:pt x="46" y="90"/>
                  </a:lnTo>
                  <a:lnTo>
                    <a:pt x="40" y="84"/>
                  </a:lnTo>
                  <a:lnTo>
                    <a:pt x="36" y="77"/>
                  </a:lnTo>
                  <a:lnTo>
                    <a:pt x="37" y="68"/>
                  </a:lnTo>
                  <a:lnTo>
                    <a:pt x="39" y="57"/>
                  </a:lnTo>
                  <a:lnTo>
                    <a:pt x="41" y="49"/>
                  </a:lnTo>
                  <a:lnTo>
                    <a:pt x="43" y="40"/>
                  </a:lnTo>
                  <a:lnTo>
                    <a:pt x="33" y="35"/>
                  </a:lnTo>
                  <a:lnTo>
                    <a:pt x="21" y="31"/>
                  </a:lnTo>
                  <a:lnTo>
                    <a:pt x="11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9" y="9"/>
                  </a:lnTo>
                  <a:lnTo>
                    <a:pt x="14" y="8"/>
                  </a:lnTo>
                  <a:lnTo>
                    <a:pt x="31" y="3"/>
                  </a:lnTo>
                  <a:lnTo>
                    <a:pt x="49" y="2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127" y="2"/>
                  </a:lnTo>
                  <a:lnTo>
                    <a:pt x="144" y="5"/>
                  </a:lnTo>
                  <a:lnTo>
                    <a:pt x="164" y="6"/>
                  </a:lnTo>
                  <a:lnTo>
                    <a:pt x="178" y="6"/>
                  </a:lnTo>
                  <a:lnTo>
                    <a:pt x="193" y="6"/>
                  </a:lnTo>
                  <a:lnTo>
                    <a:pt x="208" y="8"/>
                  </a:lnTo>
                  <a:lnTo>
                    <a:pt x="224" y="9"/>
                  </a:lnTo>
                  <a:lnTo>
                    <a:pt x="239" y="10"/>
                  </a:lnTo>
                  <a:lnTo>
                    <a:pt x="253" y="10"/>
                  </a:lnTo>
                  <a:lnTo>
                    <a:pt x="270" y="12"/>
                  </a:lnTo>
                  <a:lnTo>
                    <a:pt x="284" y="13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737" y="3720"/>
              <a:ext cx="879" cy="264"/>
            </a:xfrm>
            <a:custGeom>
              <a:avLst/>
              <a:gdLst/>
              <a:ahLst/>
              <a:cxnLst>
                <a:cxn ang="0">
                  <a:pos x="861" y="23"/>
                </a:cxn>
                <a:cxn ang="0">
                  <a:pos x="846" y="41"/>
                </a:cxn>
                <a:cxn ang="0">
                  <a:pos x="848" y="54"/>
                </a:cxn>
                <a:cxn ang="0">
                  <a:pos x="830" y="62"/>
                </a:cxn>
                <a:cxn ang="0">
                  <a:pos x="812" y="66"/>
                </a:cxn>
                <a:cxn ang="0">
                  <a:pos x="805" y="78"/>
                </a:cxn>
                <a:cxn ang="0">
                  <a:pos x="806" y="91"/>
                </a:cxn>
                <a:cxn ang="0">
                  <a:pos x="778" y="101"/>
                </a:cxn>
                <a:cxn ang="0">
                  <a:pos x="749" y="107"/>
                </a:cxn>
                <a:cxn ang="0">
                  <a:pos x="725" y="117"/>
                </a:cxn>
                <a:cxn ang="0">
                  <a:pos x="722" y="137"/>
                </a:cxn>
                <a:cxn ang="0">
                  <a:pos x="717" y="147"/>
                </a:cxn>
                <a:cxn ang="0">
                  <a:pos x="650" y="150"/>
                </a:cxn>
                <a:cxn ang="0">
                  <a:pos x="640" y="181"/>
                </a:cxn>
                <a:cxn ang="0">
                  <a:pos x="609" y="179"/>
                </a:cxn>
                <a:cxn ang="0">
                  <a:pos x="581" y="173"/>
                </a:cxn>
                <a:cxn ang="0">
                  <a:pos x="558" y="176"/>
                </a:cxn>
                <a:cxn ang="0">
                  <a:pos x="540" y="200"/>
                </a:cxn>
                <a:cxn ang="0">
                  <a:pos x="518" y="219"/>
                </a:cxn>
                <a:cxn ang="0">
                  <a:pos x="490" y="222"/>
                </a:cxn>
                <a:cxn ang="0">
                  <a:pos x="462" y="220"/>
                </a:cxn>
                <a:cxn ang="0">
                  <a:pos x="435" y="216"/>
                </a:cxn>
                <a:cxn ang="0">
                  <a:pos x="425" y="239"/>
                </a:cxn>
                <a:cxn ang="0">
                  <a:pos x="409" y="251"/>
                </a:cxn>
                <a:cxn ang="0">
                  <a:pos x="391" y="244"/>
                </a:cxn>
                <a:cxn ang="0">
                  <a:pos x="374" y="235"/>
                </a:cxn>
                <a:cxn ang="0">
                  <a:pos x="365" y="229"/>
                </a:cxn>
                <a:cxn ang="0">
                  <a:pos x="352" y="244"/>
                </a:cxn>
                <a:cxn ang="0">
                  <a:pos x="325" y="250"/>
                </a:cxn>
                <a:cxn ang="0">
                  <a:pos x="294" y="223"/>
                </a:cxn>
                <a:cxn ang="0">
                  <a:pos x="271" y="244"/>
                </a:cxn>
                <a:cxn ang="0">
                  <a:pos x="249" y="261"/>
                </a:cxn>
                <a:cxn ang="0">
                  <a:pos x="221" y="260"/>
                </a:cxn>
                <a:cxn ang="0">
                  <a:pos x="197" y="239"/>
                </a:cxn>
                <a:cxn ang="0">
                  <a:pos x="176" y="245"/>
                </a:cxn>
                <a:cxn ang="0">
                  <a:pos x="156" y="254"/>
                </a:cxn>
                <a:cxn ang="0">
                  <a:pos x="132" y="257"/>
                </a:cxn>
                <a:cxn ang="0">
                  <a:pos x="109" y="235"/>
                </a:cxn>
                <a:cxn ang="0">
                  <a:pos x="104" y="226"/>
                </a:cxn>
                <a:cxn ang="0">
                  <a:pos x="88" y="228"/>
                </a:cxn>
                <a:cxn ang="0">
                  <a:pos x="65" y="232"/>
                </a:cxn>
                <a:cxn ang="0">
                  <a:pos x="47" y="222"/>
                </a:cxn>
                <a:cxn ang="0">
                  <a:pos x="41" y="195"/>
                </a:cxn>
                <a:cxn ang="0">
                  <a:pos x="21" y="192"/>
                </a:cxn>
                <a:cxn ang="0">
                  <a:pos x="3" y="189"/>
                </a:cxn>
                <a:cxn ang="0">
                  <a:pos x="0" y="178"/>
                </a:cxn>
                <a:cxn ang="0">
                  <a:pos x="43" y="157"/>
                </a:cxn>
                <a:cxn ang="0">
                  <a:pos x="85" y="138"/>
                </a:cxn>
                <a:cxn ang="0">
                  <a:pos x="141" y="117"/>
                </a:cxn>
                <a:cxn ang="0">
                  <a:pos x="219" y="98"/>
                </a:cxn>
                <a:cxn ang="0">
                  <a:pos x="297" y="79"/>
                </a:cxn>
                <a:cxn ang="0">
                  <a:pos x="371" y="62"/>
                </a:cxn>
                <a:cxn ang="0">
                  <a:pos x="440" y="48"/>
                </a:cxn>
                <a:cxn ang="0">
                  <a:pos x="511" y="35"/>
                </a:cxn>
                <a:cxn ang="0">
                  <a:pos x="581" y="23"/>
                </a:cxn>
                <a:cxn ang="0">
                  <a:pos x="652" y="13"/>
                </a:cxn>
                <a:cxn ang="0">
                  <a:pos x="722" y="7"/>
                </a:cxn>
                <a:cxn ang="0">
                  <a:pos x="787" y="3"/>
                </a:cxn>
                <a:cxn ang="0">
                  <a:pos x="852" y="0"/>
                </a:cxn>
                <a:cxn ang="0">
                  <a:pos x="878" y="6"/>
                </a:cxn>
              </a:cxnLst>
              <a:rect l="0" t="0" r="r" b="b"/>
              <a:pathLst>
                <a:path w="878" h="264">
                  <a:moveTo>
                    <a:pt x="878" y="12"/>
                  </a:moveTo>
                  <a:lnTo>
                    <a:pt x="870" y="19"/>
                  </a:lnTo>
                  <a:lnTo>
                    <a:pt x="861" y="23"/>
                  </a:lnTo>
                  <a:lnTo>
                    <a:pt x="852" y="29"/>
                  </a:lnTo>
                  <a:lnTo>
                    <a:pt x="843" y="37"/>
                  </a:lnTo>
                  <a:lnTo>
                    <a:pt x="846" y="41"/>
                  </a:lnTo>
                  <a:lnTo>
                    <a:pt x="848" y="45"/>
                  </a:lnTo>
                  <a:lnTo>
                    <a:pt x="849" y="50"/>
                  </a:lnTo>
                  <a:lnTo>
                    <a:pt x="848" y="54"/>
                  </a:lnTo>
                  <a:lnTo>
                    <a:pt x="842" y="57"/>
                  </a:lnTo>
                  <a:lnTo>
                    <a:pt x="837" y="60"/>
                  </a:lnTo>
                  <a:lnTo>
                    <a:pt x="830" y="62"/>
                  </a:lnTo>
                  <a:lnTo>
                    <a:pt x="824" y="63"/>
                  </a:lnTo>
                  <a:lnTo>
                    <a:pt x="818" y="64"/>
                  </a:lnTo>
                  <a:lnTo>
                    <a:pt x="812" y="66"/>
                  </a:lnTo>
                  <a:lnTo>
                    <a:pt x="808" y="69"/>
                  </a:lnTo>
                  <a:lnTo>
                    <a:pt x="803" y="73"/>
                  </a:lnTo>
                  <a:lnTo>
                    <a:pt x="805" y="78"/>
                  </a:lnTo>
                  <a:lnTo>
                    <a:pt x="806" y="82"/>
                  </a:lnTo>
                  <a:lnTo>
                    <a:pt x="806" y="87"/>
                  </a:lnTo>
                  <a:lnTo>
                    <a:pt x="806" y="91"/>
                  </a:lnTo>
                  <a:lnTo>
                    <a:pt x="797" y="95"/>
                  </a:lnTo>
                  <a:lnTo>
                    <a:pt x="789" y="98"/>
                  </a:lnTo>
                  <a:lnTo>
                    <a:pt x="778" y="101"/>
                  </a:lnTo>
                  <a:lnTo>
                    <a:pt x="768" y="103"/>
                  </a:lnTo>
                  <a:lnTo>
                    <a:pt x="758" y="106"/>
                  </a:lnTo>
                  <a:lnTo>
                    <a:pt x="749" y="107"/>
                  </a:lnTo>
                  <a:lnTo>
                    <a:pt x="739" y="110"/>
                  </a:lnTo>
                  <a:lnTo>
                    <a:pt x="728" y="112"/>
                  </a:lnTo>
                  <a:lnTo>
                    <a:pt x="725" y="117"/>
                  </a:lnTo>
                  <a:lnTo>
                    <a:pt x="724" y="123"/>
                  </a:lnTo>
                  <a:lnTo>
                    <a:pt x="724" y="131"/>
                  </a:lnTo>
                  <a:lnTo>
                    <a:pt x="722" y="137"/>
                  </a:lnTo>
                  <a:lnTo>
                    <a:pt x="721" y="141"/>
                  </a:lnTo>
                  <a:lnTo>
                    <a:pt x="719" y="144"/>
                  </a:lnTo>
                  <a:lnTo>
                    <a:pt x="717" y="147"/>
                  </a:lnTo>
                  <a:lnTo>
                    <a:pt x="712" y="148"/>
                  </a:lnTo>
                  <a:lnTo>
                    <a:pt x="656" y="141"/>
                  </a:lnTo>
                  <a:lnTo>
                    <a:pt x="650" y="150"/>
                  </a:lnTo>
                  <a:lnTo>
                    <a:pt x="649" y="160"/>
                  </a:lnTo>
                  <a:lnTo>
                    <a:pt x="647" y="172"/>
                  </a:lnTo>
                  <a:lnTo>
                    <a:pt x="640" y="181"/>
                  </a:lnTo>
                  <a:lnTo>
                    <a:pt x="630" y="182"/>
                  </a:lnTo>
                  <a:lnTo>
                    <a:pt x="619" y="181"/>
                  </a:lnTo>
                  <a:lnTo>
                    <a:pt x="609" y="179"/>
                  </a:lnTo>
                  <a:lnTo>
                    <a:pt x="600" y="178"/>
                  </a:lnTo>
                  <a:lnTo>
                    <a:pt x="590" y="175"/>
                  </a:lnTo>
                  <a:lnTo>
                    <a:pt x="581" y="173"/>
                  </a:lnTo>
                  <a:lnTo>
                    <a:pt x="572" y="170"/>
                  </a:lnTo>
                  <a:lnTo>
                    <a:pt x="562" y="169"/>
                  </a:lnTo>
                  <a:lnTo>
                    <a:pt x="558" y="176"/>
                  </a:lnTo>
                  <a:lnTo>
                    <a:pt x="552" y="185"/>
                  </a:lnTo>
                  <a:lnTo>
                    <a:pt x="546" y="192"/>
                  </a:lnTo>
                  <a:lnTo>
                    <a:pt x="540" y="200"/>
                  </a:lnTo>
                  <a:lnTo>
                    <a:pt x="534" y="207"/>
                  </a:lnTo>
                  <a:lnTo>
                    <a:pt x="527" y="214"/>
                  </a:lnTo>
                  <a:lnTo>
                    <a:pt x="518" y="219"/>
                  </a:lnTo>
                  <a:lnTo>
                    <a:pt x="509" y="222"/>
                  </a:lnTo>
                  <a:lnTo>
                    <a:pt x="500" y="222"/>
                  </a:lnTo>
                  <a:lnTo>
                    <a:pt x="490" y="222"/>
                  </a:lnTo>
                  <a:lnTo>
                    <a:pt x="481" y="222"/>
                  </a:lnTo>
                  <a:lnTo>
                    <a:pt x="472" y="220"/>
                  </a:lnTo>
                  <a:lnTo>
                    <a:pt x="462" y="220"/>
                  </a:lnTo>
                  <a:lnTo>
                    <a:pt x="453" y="219"/>
                  </a:lnTo>
                  <a:lnTo>
                    <a:pt x="444" y="217"/>
                  </a:lnTo>
                  <a:lnTo>
                    <a:pt x="435" y="216"/>
                  </a:lnTo>
                  <a:lnTo>
                    <a:pt x="431" y="223"/>
                  </a:lnTo>
                  <a:lnTo>
                    <a:pt x="428" y="231"/>
                  </a:lnTo>
                  <a:lnTo>
                    <a:pt x="425" y="239"/>
                  </a:lnTo>
                  <a:lnTo>
                    <a:pt x="422" y="248"/>
                  </a:lnTo>
                  <a:lnTo>
                    <a:pt x="416" y="251"/>
                  </a:lnTo>
                  <a:lnTo>
                    <a:pt x="409" y="251"/>
                  </a:lnTo>
                  <a:lnTo>
                    <a:pt x="403" y="250"/>
                  </a:lnTo>
                  <a:lnTo>
                    <a:pt x="397" y="248"/>
                  </a:lnTo>
                  <a:lnTo>
                    <a:pt x="391" y="244"/>
                  </a:lnTo>
                  <a:lnTo>
                    <a:pt x="385" y="241"/>
                  </a:lnTo>
                  <a:lnTo>
                    <a:pt x="380" y="238"/>
                  </a:lnTo>
                  <a:lnTo>
                    <a:pt x="374" y="235"/>
                  </a:lnTo>
                  <a:lnTo>
                    <a:pt x="371" y="234"/>
                  </a:lnTo>
                  <a:lnTo>
                    <a:pt x="368" y="231"/>
                  </a:lnTo>
                  <a:lnTo>
                    <a:pt x="365" y="229"/>
                  </a:lnTo>
                  <a:lnTo>
                    <a:pt x="362" y="231"/>
                  </a:lnTo>
                  <a:lnTo>
                    <a:pt x="357" y="238"/>
                  </a:lnTo>
                  <a:lnTo>
                    <a:pt x="352" y="244"/>
                  </a:lnTo>
                  <a:lnTo>
                    <a:pt x="344" y="250"/>
                  </a:lnTo>
                  <a:lnTo>
                    <a:pt x="337" y="253"/>
                  </a:lnTo>
                  <a:lnTo>
                    <a:pt x="325" y="250"/>
                  </a:lnTo>
                  <a:lnTo>
                    <a:pt x="313" y="242"/>
                  </a:lnTo>
                  <a:lnTo>
                    <a:pt x="305" y="232"/>
                  </a:lnTo>
                  <a:lnTo>
                    <a:pt x="294" y="223"/>
                  </a:lnTo>
                  <a:lnTo>
                    <a:pt x="287" y="229"/>
                  </a:lnTo>
                  <a:lnTo>
                    <a:pt x="278" y="236"/>
                  </a:lnTo>
                  <a:lnTo>
                    <a:pt x="271" y="244"/>
                  </a:lnTo>
                  <a:lnTo>
                    <a:pt x="265" y="251"/>
                  </a:lnTo>
                  <a:lnTo>
                    <a:pt x="256" y="257"/>
                  </a:lnTo>
                  <a:lnTo>
                    <a:pt x="249" y="261"/>
                  </a:lnTo>
                  <a:lnTo>
                    <a:pt x="240" y="264"/>
                  </a:lnTo>
                  <a:lnTo>
                    <a:pt x="229" y="264"/>
                  </a:lnTo>
                  <a:lnTo>
                    <a:pt x="221" y="260"/>
                  </a:lnTo>
                  <a:lnTo>
                    <a:pt x="210" y="256"/>
                  </a:lnTo>
                  <a:lnTo>
                    <a:pt x="203" y="248"/>
                  </a:lnTo>
                  <a:lnTo>
                    <a:pt x="197" y="239"/>
                  </a:lnTo>
                  <a:lnTo>
                    <a:pt x="190" y="241"/>
                  </a:lnTo>
                  <a:lnTo>
                    <a:pt x="182" y="242"/>
                  </a:lnTo>
                  <a:lnTo>
                    <a:pt x="176" y="245"/>
                  </a:lnTo>
                  <a:lnTo>
                    <a:pt x="169" y="248"/>
                  </a:lnTo>
                  <a:lnTo>
                    <a:pt x="163" y="251"/>
                  </a:lnTo>
                  <a:lnTo>
                    <a:pt x="156" y="254"/>
                  </a:lnTo>
                  <a:lnTo>
                    <a:pt x="150" y="257"/>
                  </a:lnTo>
                  <a:lnTo>
                    <a:pt x="143" y="259"/>
                  </a:lnTo>
                  <a:lnTo>
                    <a:pt x="132" y="257"/>
                  </a:lnTo>
                  <a:lnTo>
                    <a:pt x="124" y="251"/>
                  </a:lnTo>
                  <a:lnTo>
                    <a:pt x="115" y="244"/>
                  </a:lnTo>
                  <a:lnTo>
                    <a:pt x="109" y="235"/>
                  </a:lnTo>
                  <a:lnTo>
                    <a:pt x="109" y="231"/>
                  </a:lnTo>
                  <a:lnTo>
                    <a:pt x="107" y="229"/>
                  </a:lnTo>
                  <a:lnTo>
                    <a:pt x="104" y="226"/>
                  </a:lnTo>
                  <a:lnTo>
                    <a:pt x="103" y="223"/>
                  </a:lnTo>
                  <a:lnTo>
                    <a:pt x="96" y="225"/>
                  </a:lnTo>
                  <a:lnTo>
                    <a:pt x="88" y="228"/>
                  </a:lnTo>
                  <a:lnTo>
                    <a:pt x="81" y="229"/>
                  </a:lnTo>
                  <a:lnTo>
                    <a:pt x="73" y="231"/>
                  </a:lnTo>
                  <a:lnTo>
                    <a:pt x="65" y="232"/>
                  </a:lnTo>
                  <a:lnTo>
                    <a:pt x="59" y="231"/>
                  </a:lnTo>
                  <a:lnTo>
                    <a:pt x="51" y="228"/>
                  </a:lnTo>
                  <a:lnTo>
                    <a:pt x="47" y="222"/>
                  </a:lnTo>
                  <a:lnTo>
                    <a:pt x="44" y="213"/>
                  </a:lnTo>
                  <a:lnTo>
                    <a:pt x="43" y="204"/>
                  </a:lnTo>
                  <a:lnTo>
                    <a:pt x="41" y="195"/>
                  </a:lnTo>
                  <a:lnTo>
                    <a:pt x="34" y="189"/>
                  </a:lnTo>
                  <a:lnTo>
                    <a:pt x="26" y="191"/>
                  </a:lnTo>
                  <a:lnTo>
                    <a:pt x="21" y="192"/>
                  </a:lnTo>
                  <a:lnTo>
                    <a:pt x="13" y="194"/>
                  </a:lnTo>
                  <a:lnTo>
                    <a:pt x="6" y="192"/>
                  </a:lnTo>
                  <a:lnTo>
                    <a:pt x="3" y="189"/>
                  </a:lnTo>
                  <a:lnTo>
                    <a:pt x="1" y="185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13" y="170"/>
                  </a:lnTo>
                  <a:lnTo>
                    <a:pt x="28" y="163"/>
                  </a:lnTo>
                  <a:lnTo>
                    <a:pt x="43" y="157"/>
                  </a:lnTo>
                  <a:lnTo>
                    <a:pt x="57" y="150"/>
                  </a:lnTo>
                  <a:lnTo>
                    <a:pt x="71" y="144"/>
                  </a:lnTo>
                  <a:lnTo>
                    <a:pt x="85" y="138"/>
                  </a:lnTo>
                  <a:lnTo>
                    <a:pt x="100" y="131"/>
                  </a:lnTo>
                  <a:lnTo>
                    <a:pt x="115" y="125"/>
                  </a:lnTo>
                  <a:lnTo>
                    <a:pt x="141" y="117"/>
                  </a:lnTo>
                  <a:lnTo>
                    <a:pt x="166" y="112"/>
                  </a:lnTo>
                  <a:lnTo>
                    <a:pt x="193" y="104"/>
                  </a:lnTo>
                  <a:lnTo>
                    <a:pt x="219" y="98"/>
                  </a:lnTo>
                  <a:lnTo>
                    <a:pt x="246" y="92"/>
                  </a:lnTo>
                  <a:lnTo>
                    <a:pt x="272" y="85"/>
                  </a:lnTo>
                  <a:lnTo>
                    <a:pt x="297" y="79"/>
                  </a:lnTo>
                  <a:lnTo>
                    <a:pt x="324" y="72"/>
                  </a:lnTo>
                  <a:lnTo>
                    <a:pt x="347" y="67"/>
                  </a:lnTo>
                  <a:lnTo>
                    <a:pt x="371" y="62"/>
                  </a:lnTo>
                  <a:lnTo>
                    <a:pt x="393" y="57"/>
                  </a:lnTo>
                  <a:lnTo>
                    <a:pt x="416" y="53"/>
                  </a:lnTo>
                  <a:lnTo>
                    <a:pt x="440" y="48"/>
                  </a:lnTo>
                  <a:lnTo>
                    <a:pt x="463" y="44"/>
                  </a:lnTo>
                  <a:lnTo>
                    <a:pt x="487" y="39"/>
                  </a:lnTo>
                  <a:lnTo>
                    <a:pt x="511" y="35"/>
                  </a:lnTo>
                  <a:lnTo>
                    <a:pt x="533" y="32"/>
                  </a:lnTo>
                  <a:lnTo>
                    <a:pt x="556" y="28"/>
                  </a:lnTo>
                  <a:lnTo>
                    <a:pt x="581" y="23"/>
                  </a:lnTo>
                  <a:lnTo>
                    <a:pt x="605" y="20"/>
                  </a:lnTo>
                  <a:lnTo>
                    <a:pt x="628" y="17"/>
                  </a:lnTo>
                  <a:lnTo>
                    <a:pt x="652" y="13"/>
                  </a:lnTo>
                  <a:lnTo>
                    <a:pt x="677" y="10"/>
                  </a:lnTo>
                  <a:lnTo>
                    <a:pt x="700" y="7"/>
                  </a:lnTo>
                  <a:lnTo>
                    <a:pt x="722" y="7"/>
                  </a:lnTo>
                  <a:lnTo>
                    <a:pt x="744" y="7"/>
                  </a:lnTo>
                  <a:lnTo>
                    <a:pt x="767" y="4"/>
                  </a:lnTo>
                  <a:lnTo>
                    <a:pt x="787" y="3"/>
                  </a:lnTo>
                  <a:lnTo>
                    <a:pt x="809" y="1"/>
                  </a:lnTo>
                  <a:lnTo>
                    <a:pt x="830" y="0"/>
                  </a:lnTo>
                  <a:lnTo>
                    <a:pt x="852" y="0"/>
                  </a:lnTo>
                  <a:lnTo>
                    <a:pt x="874" y="1"/>
                  </a:lnTo>
                  <a:lnTo>
                    <a:pt x="877" y="4"/>
                  </a:lnTo>
                  <a:lnTo>
                    <a:pt x="878" y="6"/>
                  </a:lnTo>
                  <a:lnTo>
                    <a:pt x="878" y="9"/>
                  </a:lnTo>
                  <a:lnTo>
                    <a:pt x="878" y="12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378" y="3748"/>
              <a:ext cx="234" cy="245"/>
            </a:xfrm>
            <a:custGeom>
              <a:avLst/>
              <a:gdLst/>
              <a:ahLst/>
              <a:cxnLst>
                <a:cxn ang="0">
                  <a:pos x="116" y="6"/>
                </a:cxn>
                <a:cxn ang="0">
                  <a:pos x="126" y="17"/>
                </a:cxn>
                <a:cxn ang="0">
                  <a:pos x="138" y="31"/>
                </a:cxn>
                <a:cxn ang="0">
                  <a:pos x="150" y="41"/>
                </a:cxn>
                <a:cxn ang="0">
                  <a:pos x="162" y="35"/>
                </a:cxn>
                <a:cxn ang="0">
                  <a:pos x="171" y="13"/>
                </a:cxn>
                <a:cxn ang="0">
                  <a:pos x="184" y="3"/>
                </a:cxn>
                <a:cxn ang="0">
                  <a:pos x="193" y="29"/>
                </a:cxn>
                <a:cxn ang="0">
                  <a:pos x="207" y="53"/>
                </a:cxn>
                <a:cxn ang="0">
                  <a:pos x="222" y="76"/>
                </a:cxn>
                <a:cxn ang="0">
                  <a:pos x="234" y="101"/>
                </a:cxn>
                <a:cxn ang="0">
                  <a:pos x="216" y="123"/>
                </a:cxn>
                <a:cxn ang="0">
                  <a:pos x="181" y="151"/>
                </a:cxn>
                <a:cxn ang="0">
                  <a:pos x="146" y="178"/>
                </a:cxn>
                <a:cxn ang="0">
                  <a:pos x="110" y="204"/>
                </a:cxn>
                <a:cxn ang="0">
                  <a:pos x="60" y="245"/>
                </a:cxn>
                <a:cxn ang="0">
                  <a:pos x="51" y="235"/>
                </a:cxn>
                <a:cxn ang="0">
                  <a:pos x="44" y="223"/>
                </a:cxn>
                <a:cxn ang="0">
                  <a:pos x="34" y="211"/>
                </a:cxn>
                <a:cxn ang="0">
                  <a:pos x="22" y="200"/>
                </a:cxn>
                <a:cxn ang="0">
                  <a:pos x="10" y="189"/>
                </a:cxn>
                <a:cxn ang="0">
                  <a:pos x="0" y="178"/>
                </a:cxn>
                <a:cxn ang="0">
                  <a:pos x="9" y="166"/>
                </a:cxn>
                <a:cxn ang="0">
                  <a:pos x="20" y="159"/>
                </a:cxn>
                <a:cxn ang="0">
                  <a:pos x="32" y="154"/>
                </a:cxn>
                <a:cxn ang="0">
                  <a:pos x="43" y="148"/>
                </a:cxn>
                <a:cxn ang="0">
                  <a:pos x="56" y="144"/>
                </a:cxn>
                <a:cxn ang="0">
                  <a:pos x="69" y="142"/>
                </a:cxn>
                <a:cxn ang="0">
                  <a:pos x="50" y="107"/>
                </a:cxn>
                <a:cxn ang="0">
                  <a:pos x="29" y="73"/>
                </a:cxn>
                <a:cxn ang="0">
                  <a:pos x="26" y="67"/>
                </a:cxn>
                <a:cxn ang="0">
                  <a:pos x="28" y="63"/>
                </a:cxn>
                <a:cxn ang="0">
                  <a:pos x="45" y="59"/>
                </a:cxn>
                <a:cxn ang="0">
                  <a:pos x="62" y="61"/>
                </a:cxn>
                <a:cxn ang="0">
                  <a:pos x="78" y="69"/>
                </a:cxn>
                <a:cxn ang="0">
                  <a:pos x="95" y="75"/>
                </a:cxn>
                <a:cxn ang="0">
                  <a:pos x="100" y="7"/>
                </a:cxn>
                <a:cxn ang="0">
                  <a:pos x="103" y="1"/>
                </a:cxn>
                <a:cxn ang="0">
                  <a:pos x="110" y="0"/>
                </a:cxn>
              </a:cxnLst>
              <a:rect l="0" t="0" r="r" b="b"/>
              <a:pathLst>
                <a:path w="234" h="245">
                  <a:moveTo>
                    <a:pt x="110" y="0"/>
                  </a:moveTo>
                  <a:lnTo>
                    <a:pt x="116" y="6"/>
                  </a:lnTo>
                  <a:lnTo>
                    <a:pt x="122" y="11"/>
                  </a:lnTo>
                  <a:lnTo>
                    <a:pt x="126" y="17"/>
                  </a:lnTo>
                  <a:lnTo>
                    <a:pt x="132" y="23"/>
                  </a:lnTo>
                  <a:lnTo>
                    <a:pt x="138" y="31"/>
                  </a:lnTo>
                  <a:lnTo>
                    <a:pt x="144" y="36"/>
                  </a:lnTo>
                  <a:lnTo>
                    <a:pt x="150" y="41"/>
                  </a:lnTo>
                  <a:lnTo>
                    <a:pt x="156" y="47"/>
                  </a:lnTo>
                  <a:lnTo>
                    <a:pt x="162" y="35"/>
                  </a:lnTo>
                  <a:lnTo>
                    <a:pt x="166" y="25"/>
                  </a:lnTo>
                  <a:lnTo>
                    <a:pt x="171" y="13"/>
                  </a:lnTo>
                  <a:lnTo>
                    <a:pt x="176" y="3"/>
                  </a:lnTo>
                  <a:lnTo>
                    <a:pt x="184" y="3"/>
                  </a:lnTo>
                  <a:lnTo>
                    <a:pt x="187" y="16"/>
                  </a:lnTo>
                  <a:lnTo>
                    <a:pt x="193" y="29"/>
                  </a:lnTo>
                  <a:lnTo>
                    <a:pt x="200" y="41"/>
                  </a:lnTo>
                  <a:lnTo>
                    <a:pt x="207" y="53"/>
                  </a:lnTo>
                  <a:lnTo>
                    <a:pt x="215" y="64"/>
                  </a:lnTo>
                  <a:lnTo>
                    <a:pt x="222" y="76"/>
                  </a:lnTo>
                  <a:lnTo>
                    <a:pt x="229" y="88"/>
                  </a:lnTo>
                  <a:lnTo>
                    <a:pt x="234" y="101"/>
                  </a:lnTo>
                  <a:lnTo>
                    <a:pt x="234" y="110"/>
                  </a:lnTo>
                  <a:lnTo>
                    <a:pt x="216" y="123"/>
                  </a:lnTo>
                  <a:lnTo>
                    <a:pt x="199" y="138"/>
                  </a:lnTo>
                  <a:lnTo>
                    <a:pt x="181" y="151"/>
                  </a:lnTo>
                  <a:lnTo>
                    <a:pt x="163" y="164"/>
                  </a:lnTo>
                  <a:lnTo>
                    <a:pt x="146" y="178"/>
                  </a:lnTo>
                  <a:lnTo>
                    <a:pt x="128" y="191"/>
                  </a:lnTo>
                  <a:lnTo>
                    <a:pt x="110" y="204"/>
                  </a:lnTo>
                  <a:lnTo>
                    <a:pt x="93" y="217"/>
                  </a:lnTo>
                  <a:lnTo>
                    <a:pt x="60" y="245"/>
                  </a:lnTo>
                  <a:lnTo>
                    <a:pt x="56" y="241"/>
                  </a:lnTo>
                  <a:lnTo>
                    <a:pt x="51" y="235"/>
                  </a:lnTo>
                  <a:lnTo>
                    <a:pt x="47" y="229"/>
                  </a:lnTo>
                  <a:lnTo>
                    <a:pt x="44" y="223"/>
                  </a:lnTo>
                  <a:lnTo>
                    <a:pt x="38" y="217"/>
                  </a:lnTo>
                  <a:lnTo>
                    <a:pt x="34" y="211"/>
                  </a:lnTo>
                  <a:lnTo>
                    <a:pt x="28" y="206"/>
                  </a:lnTo>
                  <a:lnTo>
                    <a:pt x="22" y="200"/>
                  </a:lnTo>
                  <a:lnTo>
                    <a:pt x="16" y="195"/>
                  </a:lnTo>
                  <a:lnTo>
                    <a:pt x="10" y="189"/>
                  </a:lnTo>
                  <a:lnTo>
                    <a:pt x="4" y="183"/>
                  </a:lnTo>
                  <a:lnTo>
                    <a:pt x="0" y="178"/>
                  </a:lnTo>
                  <a:lnTo>
                    <a:pt x="3" y="170"/>
                  </a:lnTo>
                  <a:lnTo>
                    <a:pt x="9" y="166"/>
                  </a:lnTo>
                  <a:lnTo>
                    <a:pt x="15" y="161"/>
                  </a:lnTo>
                  <a:lnTo>
                    <a:pt x="20" y="159"/>
                  </a:lnTo>
                  <a:lnTo>
                    <a:pt x="26" y="156"/>
                  </a:lnTo>
                  <a:lnTo>
                    <a:pt x="32" y="154"/>
                  </a:lnTo>
                  <a:lnTo>
                    <a:pt x="37" y="151"/>
                  </a:lnTo>
                  <a:lnTo>
                    <a:pt x="43" y="148"/>
                  </a:lnTo>
                  <a:lnTo>
                    <a:pt x="48" y="145"/>
                  </a:lnTo>
                  <a:lnTo>
                    <a:pt x="56" y="144"/>
                  </a:lnTo>
                  <a:lnTo>
                    <a:pt x="62" y="142"/>
                  </a:lnTo>
                  <a:lnTo>
                    <a:pt x="69" y="142"/>
                  </a:lnTo>
                  <a:lnTo>
                    <a:pt x="63" y="125"/>
                  </a:lnTo>
                  <a:lnTo>
                    <a:pt x="50" y="107"/>
                  </a:lnTo>
                  <a:lnTo>
                    <a:pt x="38" y="91"/>
                  </a:lnTo>
                  <a:lnTo>
                    <a:pt x="29" y="73"/>
                  </a:lnTo>
                  <a:lnTo>
                    <a:pt x="28" y="70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8" y="63"/>
                  </a:lnTo>
                  <a:lnTo>
                    <a:pt x="37" y="60"/>
                  </a:lnTo>
                  <a:lnTo>
                    <a:pt x="45" y="59"/>
                  </a:lnTo>
                  <a:lnTo>
                    <a:pt x="53" y="60"/>
                  </a:lnTo>
                  <a:lnTo>
                    <a:pt x="62" y="61"/>
                  </a:lnTo>
                  <a:lnTo>
                    <a:pt x="70" y="66"/>
                  </a:lnTo>
                  <a:lnTo>
                    <a:pt x="78" y="69"/>
                  </a:lnTo>
                  <a:lnTo>
                    <a:pt x="87" y="72"/>
                  </a:lnTo>
                  <a:lnTo>
                    <a:pt x="95" y="75"/>
                  </a:lnTo>
                  <a:lnTo>
                    <a:pt x="98" y="72"/>
                  </a:lnTo>
                  <a:lnTo>
                    <a:pt x="100" y="7"/>
                  </a:lnTo>
                  <a:lnTo>
                    <a:pt x="101" y="4"/>
                  </a:lnTo>
                  <a:lnTo>
                    <a:pt x="103" y="1"/>
                  </a:lnTo>
                  <a:lnTo>
                    <a:pt x="107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</p:grpSp>
      <p:pic>
        <p:nvPicPr>
          <p:cNvPr id="69" name="Picture 6" descr="C:\Users\ewhitt\AppData\Local\Microsoft\Windows\Temporary Internet Files\Content.Outlook\TTIM8M7M\RHd-12-06-4873-TJ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502" y="1342373"/>
            <a:ext cx="279009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itle 6"/>
          <p:cNvSpPr txBox="1">
            <a:spLocks/>
          </p:cNvSpPr>
          <p:nvPr/>
        </p:nvSpPr>
        <p:spPr>
          <a:xfrm>
            <a:off x="648725" y="762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Student Success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15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Students Do: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Time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Key: Time in college is different than time in high school.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37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2672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Students Do: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Time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&lt;</a:t>
            </a:r>
            <a:r>
              <a:rPr lang="en-US" dirty="0" smtClean="0">
                <a:latin typeface="Calibri" panose="020F0502020204030204" pitchFamily="34" charset="0"/>
              </a:rPr>
              <a:t>Less structured, less scheduled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&gt;</a:t>
            </a:r>
            <a:r>
              <a:rPr lang="en-US" dirty="0" smtClean="0">
                <a:latin typeface="Calibri" panose="020F0502020204030204" pitchFamily="34" charset="0"/>
              </a:rPr>
              <a:t>More freedom, more distractions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86064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2672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Students Do: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Time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&lt;</a:t>
            </a:r>
            <a:r>
              <a:rPr lang="en-US" dirty="0" smtClean="0">
                <a:latin typeface="Calibri" panose="020F0502020204030204" pitchFamily="34" charset="0"/>
              </a:rPr>
              <a:t>Less structured, less scheduled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&gt;</a:t>
            </a:r>
            <a:r>
              <a:rPr lang="en-US" dirty="0" smtClean="0">
                <a:latin typeface="Calibri" panose="020F0502020204030204" pitchFamily="34" charset="0"/>
              </a:rPr>
              <a:t>More freedom, more distractions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5891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678363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Classes are described as having a certain number of “units” (for example, 3 or 4).</a:t>
            </a:r>
          </a:p>
          <a:p>
            <a:pPr marL="457200" indent="-457200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Your student will take at least 12 units each semester, but more typically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15</a:t>
            </a:r>
            <a:r>
              <a:rPr lang="en-US" sz="2800" dirty="0" smtClean="0">
                <a:latin typeface="Calibri" panose="020F0502020204030204" pitchFamily="34" charset="0"/>
              </a:rPr>
              <a:t> or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16</a:t>
            </a:r>
            <a:r>
              <a:rPr lang="en-US" sz="2800" dirty="0" smtClean="0">
                <a:latin typeface="Calibri" panose="020F050202020403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That means he or she will be in class about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15</a:t>
            </a:r>
            <a:r>
              <a:rPr lang="en-US" sz="2800" dirty="0" smtClean="0">
                <a:latin typeface="Calibri" panose="020F0502020204030204" pitchFamily="34" charset="0"/>
              </a:rPr>
              <a:t> hours a week. </a:t>
            </a:r>
          </a:p>
          <a:p>
            <a:pPr marL="457200" indent="-457200">
              <a:buClr>
                <a:srgbClr val="FFC000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But units do </a:t>
            </a:r>
            <a:r>
              <a:rPr lang="en-US" sz="2800" i="1" dirty="0" smtClean="0">
                <a:latin typeface="Calibri" panose="020F0502020204030204" pitchFamily="34" charset="0"/>
              </a:rPr>
              <a:t>not </a:t>
            </a:r>
            <a:r>
              <a:rPr lang="en-US" sz="2800" dirty="0" smtClean="0">
                <a:latin typeface="Calibri" panose="020F0502020204030204" pitchFamily="34" charset="0"/>
              </a:rPr>
              <a:t>represent the number of hours your student will spend </a:t>
            </a:r>
            <a:r>
              <a:rPr lang="en-US" sz="2800" u="sng" dirty="0" smtClean="0">
                <a:latin typeface="Calibri" panose="020F0502020204030204" pitchFamily="34" charset="0"/>
              </a:rPr>
              <a:t>on</a:t>
            </a:r>
            <a:r>
              <a:rPr lang="en-US" sz="2800" dirty="0" smtClean="0">
                <a:latin typeface="Calibri" panose="020F0502020204030204" pitchFamily="34" charset="0"/>
              </a:rPr>
              <a:t> classes each week;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it will be </a:t>
            </a:r>
            <a:r>
              <a:rPr lang="en-US" sz="28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much</a:t>
            </a:r>
            <a:r>
              <a:rPr lang="en-US" sz="40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more work than that.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990600"/>
            <a:ext cx="7520940" cy="54864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Calibri" panose="020F0502020204030204" pitchFamily="34" charset="0"/>
              </a:rPr>
              <a:t>“I’m taking only 15 Units, so I’m in class just 15 hours a week”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27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1644</Words>
  <Application>Microsoft Office PowerPoint</Application>
  <PresentationFormat>On-screen Show (4:3)</PresentationFormat>
  <Paragraphs>173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Elemental</vt:lpstr>
      <vt:lpstr>1_Elemental</vt:lpstr>
      <vt:lpstr>5_Office Theme</vt:lpstr>
      <vt:lpstr>Academics and Academic Expectations at UC Merced</vt:lpstr>
      <vt:lpstr>Overview</vt:lpstr>
      <vt:lpstr>How would you describe your student as a student?</vt:lpstr>
      <vt:lpstr>What does your student need to do to succeed at UCM?</vt:lpstr>
      <vt:lpstr>Slide 5</vt:lpstr>
      <vt:lpstr>What Students Do: Time  Key: Time in college is different than time in high school.</vt:lpstr>
      <vt:lpstr>What Students Do: Time  &lt;Less structured, less scheduled &gt;More freedom, more distractions</vt:lpstr>
      <vt:lpstr>What Students Do: Time  &lt;Less structured, less scheduled &gt;More freedom, more distractions</vt:lpstr>
      <vt:lpstr>“I’m taking only 15 Units, so I’m in class just 15 hours a week”</vt:lpstr>
      <vt:lpstr>How do course units translate into expected effort at UC Merced?</vt:lpstr>
      <vt:lpstr>Time on Task</vt:lpstr>
      <vt:lpstr>How do course units translate into expected effort at UC Merced? </vt:lpstr>
      <vt:lpstr>Example:  Psy 10—Analysis of Psychological Data  (4 Units)</vt:lpstr>
      <vt:lpstr>Example:  Bio 1—Contemporary Biology (4 units)</vt:lpstr>
      <vt:lpstr>What Students Do: Effort  Key: Academic effort in college is different than academic effort in high school.</vt:lpstr>
      <vt:lpstr>What Students Do: Effort  &gt;Longer timelines &lt;Fewer deadlines &lt;Fewer grades &gt;Greater independence &gt;Greater student control and responsibility  </vt:lpstr>
      <vt:lpstr>What are lectures like?</vt:lpstr>
      <vt:lpstr>What about discussions?</vt:lpstr>
      <vt:lpstr>And labs?</vt:lpstr>
      <vt:lpstr>Why Spend Time on General Education?</vt:lpstr>
      <vt:lpstr>National Survey of Employers (AAC&amp;U 2013)</vt:lpstr>
      <vt:lpstr>General Education at UCM</vt:lpstr>
      <vt:lpstr>Keys to Student Success -- What UCM Students Say:</vt:lpstr>
      <vt:lpstr>Keys to student success at UCM: Typical end-of-semester comments</vt:lpstr>
      <vt:lpstr>Keys to Student Success at UC Merced*</vt:lpstr>
      <vt:lpstr>Time Management</vt:lpstr>
      <vt:lpstr>Good Study Skills – make them a habit</vt:lpstr>
      <vt:lpstr>Slide 28</vt:lpstr>
      <vt:lpstr>Know Course Expectations</vt:lpstr>
      <vt:lpstr>Work Hard – and Smart</vt:lpstr>
      <vt:lpstr>Don’t Cheat</vt:lpstr>
      <vt:lpstr>What The University Does: Support and Challenge  Key: We expect your student to be successful and we provide lots of resources to help him or her succeed.</vt:lpstr>
      <vt:lpstr>Keys to Student Success -- What UCM Students Say:</vt:lpstr>
      <vt:lpstr>Use all available resources – We are here to help your student be successful.</vt:lpstr>
      <vt:lpstr>Faculty are Resources, Too</vt:lpstr>
      <vt:lpstr>What Can Families Do? Support and Challenge  You play a significant role in your student’s success.  Support: encouragement, independence, information Challenge: encouragement, independence, information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Dulcemaria Anaya</dc:creator>
  <cp:lastModifiedBy>avalero16</cp:lastModifiedBy>
  <cp:revision>19</cp:revision>
  <dcterms:created xsi:type="dcterms:W3CDTF">2014-06-27T21:26:02Z</dcterms:created>
  <dcterms:modified xsi:type="dcterms:W3CDTF">2014-09-03T22:36:35Z</dcterms:modified>
</cp:coreProperties>
</file>